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705" r:id="rId3"/>
    <p:sldId id="706" r:id="rId4"/>
    <p:sldId id="707" r:id="rId5"/>
    <p:sldId id="708" r:id="rId6"/>
    <p:sldId id="709" r:id="rId7"/>
    <p:sldId id="710" r:id="rId8"/>
    <p:sldId id="711" r:id="rId9"/>
    <p:sldId id="712" r:id="rId10"/>
    <p:sldId id="713" r:id="rId11"/>
    <p:sldId id="714" r:id="rId12"/>
    <p:sldId id="715" r:id="rId13"/>
    <p:sldId id="716" r:id="rId14"/>
    <p:sldId id="717" r:id="rId15"/>
    <p:sldId id="718" r:id="rId16"/>
    <p:sldId id="719" r:id="rId17"/>
    <p:sldId id="720" r:id="rId18"/>
    <p:sldId id="723" r:id="rId19"/>
    <p:sldId id="721" r:id="rId20"/>
    <p:sldId id="724" r:id="rId21"/>
    <p:sldId id="725" r:id="rId22"/>
    <p:sldId id="726" r:id="rId23"/>
    <p:sldId id="727" r:id="rId24"/>
    <p:sldId id="728" r:id="rId25"/>
    <p:sldId id="729" r:id="rId26"/>
    <p:sldId id="730" r:id="rId27"/>
    <p:sldId id="731" r:id="rId28"/>
    <p:sldId id="732" r:id="rId29"/>
    <p:sldId id="733" r:id="rId30"/>
    <p:sldId id="734" r:id="rId31"/>
    <p:sldId id="735" r:id="rId32"/>
    <p:sldId id="736" r:id="rId33"/>
    <p:sldId id="737" r:id="rId34"/>
    <p:sldId id="738" r:id="rId35"/>
    <p:sldId id="739" r:id="rId36"/>
    <p:sldId id="740" r:id="rId37"/>
    <p:sldId id="741" r:id="rId38"/>
    <p:sldId id="742" r:id="rId39"/>
    <p:sldId id="743" r:id="rId40"/>
    <p:sldId id="744" r:id="rId41"/>
    <p:sldId id="745" r:id="rId42"/>
    <p:sldId id="746" r:id="rId43"/>
    <p:sldId id="747" r:id="rId44"/>
    <p:sldId id="74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Radio de </a:t>
            </a:r>
            <a:r>
              <a:rPr lang="en-US" dirty="0" err="1">
                <a:sym typeface="Symbol" panose="05050102010706020507" pitchFamily="18" charset="2"/>
              </a:rPr>
              <a:t>variación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explicado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Indica la </a:t>
            </a:r>
            <a:r>
              <a:rPr lang="en-US" dirty="0" err="1">
                <a:sym typeface="Symbol" panose="05050102010706020507" pitchFamily="18" charset="2"/>
              </a:rPr>
              <a:t>proporcion</a:t>
            </a:r>
            <a:r>
              <a:rPr lang="en-US" dirty="0">
                <a:sym typeface="Symbol" panose="05050102010706020507" pitchFamily="18" charset="2"/>
              </a:rPr>
              <a:t> de variance del DS a </a:t>
            </a:r>
            <a:r>
              <a:rPr lang="en-US" dirty="0" err="1">
                <a:sym typeface="Symbol" panose="05050102010706020507" pitchFamily="18" charset="2"/>
              </a:rPr>
              <a:t>travez</a:t>
            </a:r>
            <a:r>
              <a:rPr lang="en-US" dirty="0">
                <a:sym typeface="Symbol" panose="05050102010706020507" pitchFamily="18" charset="2"/>
              </a:rPr>
              <a:t> de los </a:t>
            </a:r>
            <a:r>
              <a:rPr lang="en-US" dirty="0" err="1">
                <a:sym typeface="Symbol" panose="05050102010706020507" pitchFamily="18" charset="2"/>
              </a:rPr>
              <a:t>componentes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priincipales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Por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, lo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significa</a:t>
            </a:r>
            <a:r>
              <a:rPr lang="en-US" dirty="0">
                <a:sym typeface="Symbol" panose="05050102010706020507" pitchFamily="18" charset="2"/>
              </a:rPr>
              <a:t> [radio_C1, radio_C2]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                                                             Solo 1.2% restante es del 3er </a:t>
            </a:r>
            <a:r>
              <a:rPr lang="en-US" dirty="0" err="1">
                <a:sym typeface="Symbol" panose="05050102010706020507" pitchFamily="18" charset="2"/>
              </a:rPr>
              <a:t>componente</a:t>
            </a:r>
            <a:r>
              <a:rPr lang="en-US" dirty="0">
                <a:sym typeface="Symbol" panose="05050102010706020507" pitchFamily="18" charset="2"/>
              </a:rPr>
              <a:t> que no </a:t>
            </a:r>
            <a:r>
              <a:rPr lang="en-US" dirty="0" err="1">
                <a:sym typeface="Symbol" panose="05050102010706020507" pitchFamily="18" charset="2"/>
              </a:rPr>
              <a:t>aporta</a:t>
            </a:r>
            <a:r>
              <a:rPr lang="en-US" dirty="0">
                <a:sym typeface="Symbol" panose="05050102010706020507" pitchFamily="18" charset="2"/>
              </a:rPr>
              <a:t> info.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Escogiendo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apropiado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escoge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añade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aproximandamente</a:t>
            </a:r>
            <a:r>
              <a:rPr lang="en-US" dirty="0">
                <a:sym typeface="Symbol" panose="05050102010706020507" pitchFamily="18" charset="2"/>
              </a:rPr>
              <a:t> entre 2 o 3 da el 95%)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O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especificar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9E28A-8FE6-45A2-ACC7-21B34764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77" y="3045350"/>
            <a:ext cx="3356527" cy="526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0FFE4-0B92-43A4-A3FD-1BED187C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78" y="4691401"/>
            <a:ext cx="4178162" cy="793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76814-D782-4DDA-9CE5-BE9D2E1BE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678" y="5228724"/>
            <a:ext cx="3922643" cy="5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Radio de </a:t>
            </a:r>
            <a:r>
              <a:rPr lang="en-US" dirty="0" err="1">
                <a:sym typeface="Symbol" panose="05050102010706020507" pitchFamily="18" charset="2"/>
              </a:rPr>
              <a:t>variación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explicado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Otra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probar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suma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acumulada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inflexión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BB741-1F45-46D4-82AC-77815756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016" y="3087755"/>
            <a:ext cx="5215765" cy="33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8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 para </a:t>
            </a:r>
            <a:r>
              <a:rPr lang="en-US" dirty="0" err="1">
                <a:sym typeface="Symbol" panose="05050102010706020507" pitchFamily="18" charset="2"/>
              </a:rPr>
              <a:t>compresión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información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Por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para MNIST </a:t>
            </a:r>
            <a:r>
              <a:rPr lang="en-US" dirty="0" err="1">
                <a:sym typeface="Symbol" panose="05050102010706020507" pitchFamily="18" charset="2"/>
              </a:rPr>
              <a:t>veremos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conseguimos</a:t>
            </a:r>
            <a:r>
              <a:rPr lang="en-US" dirty="0">
                <a:sym typeface="Symbol" panose="05050102010706020507" pitchFamily="18" charset="2"/>
              </a:rPr>
              <a:t> 150 de las 784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descomprimir</a:t>
            </a:r>
            <a:r>
              <a:rPr lang="en-US" dirty="0">
                <a:sym typeface="Symbol" panose="05050102010706020507" pitchFamily="18" charset="2"/>
              </a:rPr>
              <a:t> a un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superior </a:t>
            </a:r>
            <a:r>
              <a:rPr lang="en-US" dirty="0" err="1">
                <a:sym typeface="Symbol" panose="05050102010706020507" pitchFamily="18" charset="2"/>
              </a:rPr>
              <a:t>retornando</a:t>
            </a:r>
            <a:r>
              <a:rPr lang="en-US" dirty="0">
                <a:sym typeface="Symbol" panose="05050102010706020507" pitchFamily="18" charset="2"/>
              </a:rPr>
              <a:t> a las 784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Vamos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perder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información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razonablemente</a:t>
            </a:r>
            <a:r>
              <a:rPr lang="en-US" dirty="0">
                <a:sym typeface="Symbol" panose="05050102010706020507" pitchFamily="18" charset="2"/>
              </a:rPr>
              <a:t> Bueno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sucede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debido</a:t>
            </a:r>
            <a:r>
              <a:rPr lang="en-US" dirty="0">
                <a:sym typeface="Symbol" panose="05050102010706020507" pitchFamily="18" charset="2"/>
              </a:rPr>
              <a:t> al error de </a:t>
            </a:r>
            <a:r>
              <a:rPr lang="en-US" dirty="0" err="1">
                <a:sym typeface="Symbol" panose="05050102010706020507" pitchFamily="18" charset="2"/>
              </a:rPr>
              <a:t>reconstrucción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Ejm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comprimir</a:t>
            </a:r>
            <a:r>
              <a:rPr lang="en-US" dirty="0">
                <a:sym typeface="Symbol" panose="05050102010706020507" pitchFamily="18" charset="2"/>
              </a:rPr>
              <a:t> el MNIST a 154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transofrmarlo</a:t>
            </a:r>
            <a:r>
              <a:rPr lang="en-US" dirty="0">
                <a:sym typeface="Symbol" panose="05050102010706020507" pitchFamily="18" charset="2"/>
              </a:rPr>
              <a:t> a 784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60F8B-E8DC-4987-9428-1916104E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376" y="3565248"/>
            <a:ext cx="3566957" cy="68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94D6B-9E6C-49EC-887E-314646EF4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80" y="4465982"/>
            <a:ext cx="4000555" cy="203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3CC09-C93A-4A0E-81F7-1A742DDFA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65" y="4465982"/>
            <a:ext cx="32289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PCA </a:t>
            </a:r>
            <a:r>
              <a:rPr lang="en-US" dirty="0" err="1">
                <a:sym typeface="Symbol" panose="05050102010706020507" pitchFamily="18" charset="2"/>
              </a:rPr>
              <a:t>Aleatorizado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utilizarlo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 de la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manera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computacional</a:t>
            </a:r>
            <a:r>
              <a:rPr lang="en-US" dirty="0">
                <a:sym typeface="Symbol" panose="05050102010706020507" pitchFamily="18" charset="2"/>
              </a:rPr>
              <a:t> es O(mxn^2) + O(n^3)</a:t>
            </a:r>
          </a:p>
          <a:p>
            <a:r>
              <a:rPr lang="en-US" dirty="0">
                <a:sym typeface="Symbol" panose="05050102010706020507" pitchFamily="18" charset="2"/>
              </a:rPr>
              <a:t>PCA Incremental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principal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es que </a:t>
            </a:r>
            <a:r>
              <a:rPr lang="en-US" dirty="0" err="1">
                <a:sym typeface="Symbol" panose="05050102010706020507" pitchFamily="18" charset="2"/>
              </a:rPr>
              <a:t>necesita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el training set </a:t>
            </a:r>
            <a:r>
              <a:rPr lang="en-US" dirty="0" err="1">
                <a:sym typeface="Symbol" panose="05050102010706020507" pitchFamily="18" charset="2"/>
              </a:rPr>
              <a:t>quepa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memoria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IPCA </a:t>
            </a:r>
            <a:r>
              <a:rPr lang="en-US" dirty="0" err="1">
                <a:sym typeface="Symbol" panose="05050102010706020507" pitchFamily="18" charset="2"/>
              </a:rPr>
              <a:t>elimina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(divide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mini-batches).  Dos </a:t>
            </a:r>
            <a:r>
              <a:rPr lang="en-US" dirty="0" err="1">
                <a:sym typeface="Symbol" panose="05050102010706020507" pitchFamily="18" charset="2"/>
              </a:rPr>
              <a:t>formas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serían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ve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inferior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C0C41-682C-49E3-89A3-B15CCA0E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03" y="2080684"/>
            <a:ext cx="4286457" cy="447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21BF5-CF24-4F70-B9A9-451259211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4495025"/>
            <a:ext cx="5169589" cy="1993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992C3-4E07-4347-A3CD-4F2B85AAA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996" y="4418579"/>
            <a:ext cx="5740676" cy="10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4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Kernel PCA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Aplica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</a:t>
            </a:r>
          </a:p>
          <a:p>
            <a:r>
              <a:rPr lang="en-US" dirty="0" err="1">
                <a:sym typeface="Symbol" panose="05050102010706020507" pitchFamily="18" charset="2"/>
              </a:rPr>
              <a:t>Seleccionando</a:t>
            </a:r>
            <a:r>
              <a:rPr lang="en-US" dirty="0">
                <a:sym typeface="Symbol" panose="05050102010706020507" pitchFamily="18" charset="2"/>
              </a:rPr>
              <a:t> el Kernel y </a:t>
            </a:r>
            <a:r>
              <a:rPr lang="en-US" dirty="0" err="1">
                <a:sym typeface="Symbol" panose="05050102010706020507" pitchFamily="18" charset="2"/>
              </a:rPr>
              <a:t>Ajustando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Hiperparámetros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GridSearch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un pipeline de </a:t>
            </a:r>
            <a:r>
              <a:rPr lang="en-US" dirty="0" err="1">
                <a:sym typeface="Symbol" panose="05050102010706020507" pitchFamily="18" charset="2"/>
              </a:rPr>
              <a:t>kPCA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CB79B-65BE-4008-910D-F3C86380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990" y="1814256"/>
            <a:ext cx="4426225" cy="739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A9D31-5B9A-4F61-A312-C2540C1E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488" y="2577595"/>
            <a:ext cx="4315512" cy="1537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24268-FDF0-453A-8230-5CBCC72A0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7" y="3934528"/>
            <a:ext cx="4613257" cy="739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43F16-2FE1-48CA-9A4E-9A087D062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663" y="4138706"/>
            <a:ext cx="4238199" cy="25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77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Kernel PCA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Otra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manera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el de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reconstrucción</a:t>
            </a:r>
            <a:r>
              <a:rPr lang="en-US" dirty="0">
                <a:sym typeface="Symbol" panose="05050102010706020507" pitchFamily="18" charset="2"/>
              </a:rPr>
              <a:t> de error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no es tan </a:t>
            </a:r>
            <a:r>
              <a:rPr lang="en-US" dirty="0" err="1">
                <a:sym typeface="Symbol" panose="05050102010706020507" pitchFamily="18" charset="2"/>
              </a:rPr>
              <a:t>sencillo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representar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 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proyectar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es que al </a:t>
            </a:r>
            <a:r>
              <a:rPr lang="en-US" dirty="0" err="1">
                <a:sym typeface="Symbol" panose="05050102010706020507" pitchFamily="18" charset="2"/>
              </a:rPr>
              <a:t>reconstruir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quedaremos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Sin embargo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aproximado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reconstruye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original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r>
              <a:rPr lang="en-US" dirty="0">
                <a:sym typeface="Symbol" panose="05050102010706020507" pitchFamily="18" charset="2"/>
              </a:rPr>
              <a:t> (pre-imagen de </a:t>
            </a:r>
            <a:r>
              <a:rPr lang="en-US" dirty="0" err="1">
                <a:sym typeface="Symbol" panose="05050102010706020507" pitchFamily="18" charset="2"/>
              </a:rPr>
              <a:t>reconstrucción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implementarlo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 y…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la pre imagen del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BC1D7-5C2D-4FF3-B80D-C5038654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823" y="612062"/>
            <a:ext cx="4108377" cy="3274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707FF-C833-4517-9595-AE4F252B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600" y="4981834"/>
            <a:ext cx="5181600" cy="80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AA4C9-4C10-485C-8940-4F196FD78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600" y="5922088"/>
            <a:ext cx="41719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Symbol" panose="05050102010706020507" pitchFamily="18" charset="2"/>
              </a:rPr>
              <a:t>LLE (Locally Linear Embedding)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una </a:t>
            </a:r>
            <a:r>
              <a:rPr lang="en-US" dirty="0" err="1">
                <a:sym typeface="Symbol" panose="05050102010706020507" pitchFamily="18" charset="2"/>
              </a:rPr>
              <a:t>técnica</a:t>
            </a:r>
            <a:r>
              <a:rPr lang="en-US" dirty="0">
                <a:sym typeface="Symbol" panose="05050102010706020507" pitchFamily="18" charset="2"/>
              </a:rPr>
              <a:t> Manifold sin </a:t>
            </a:r>
            <a:r>
              <a:rPr lang="en-US" dirty="0" err="1">
                <a:sym typeface="Symbol" panose="05050102010706020507" pitchFamily="18" charset="2"/>
              </a:rPr>
              <a:t>proyecciones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Mide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relación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vecino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otro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linealmente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desenrollar</a:t>
            </a:r>
            <a:r>
              <a:rPr lang="en-US" dirty="0">
                <a:sym typeface="Symbol" panose="05050102010706020507" pitchFamily="18" charset="2"/>
              </a:rPr>
              <a:t> manifolds (</a:t>
            </a:r>
            <a:r>
              <a:rPr lang="en-US" dirty="0" err="1">
                <a:sym typeface="Symbol" panose="05050102010706020507" pitchFamily="18" charset="2"/>
              </a:rPr>
              <a:t>rollo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suizo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desenrollado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Las </a:t>
            </a:r>
            <a:r>
              <a:rPr lang="en-US" dirty="0" err="1">
                <a:sym typeface="Wingdings" panose="05000000000000000000" pitchFamily="2" charset="2"/>
              </a:rPr>
              <a:t>distancias</a:t>
            </a:r>
            <a:r>
              <a:rPr lang="en-US" dirty="0">
                <a:sym typeface="Wingdings" panose="05000000000000000000" pitchFamily="2" charset="2"/>
              </a:rPr>
              <a:t> son </a:t>
            </a:r>
            <a:r>
              <a:rPr lang="en-US" dirty="0" err="1">
                <a:sym typeface="Wingdings" panose="05000000000000000000" pitchFamily="2" charset="2"/>
              </a:rPr>
              <a:t>preservadas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Sin embargo a </a:t>
            </a:r>
            <a:r>
              <a:rPr lang="en-US" dirty="0" err="1">
                <a:sym typeface="Wingdings" panose="05000000000000000000" pitchFamily="2" charset="2"/>
              </a:rPr>
              <a:t>largas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escalas</a:t>
            </a:r>
            <a:r>
              <a:rPr lang="en-US" dirty="0">
                <a:sym typeface="Wingdings" panose="05000000000000000000" pitchFamily="2" charset="2"/>
              </a:rPr>
              <a:t> no lo </a:t>
            </a:r>
            <a:r>
              <a:rPr lang="en-US" dirty="0" err="1">
                <a:sym typeface="Wingdings" panose="05000000000000000000" pitchFamily="2" charset="2"/>
              </a:rPr>
              <a:t>están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LLE </a:t>
            </a:r>
            <a:r>
              <a:rPr lang="en-US" dirty="0" err="1">
                <a:sym typeface="Symbol" panose="05050102010706020507" pitchFamily="18" charset="2"/>
              </a:rPr>
              <a:t>funciona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así</a:t>
            </a:r>
            <a:r>
              <a:rPr lang="en-US" dirty="0">
                <a:sym typeface="Symbol" panose="05050102010706020507" pitchFamily="18" charset="2"/>
              </a:rPr>
              <a:t>_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Identifica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sus k </a:t>
            </a:r>
            <a:r>
              <a:rPr lang="en-US" dirty="0" err="1">
                <a:sym typeface="Symbol" panose="05050102010706020507" pitchFamily="18" charset="2"/>
              </a:rPr>
              <a:t>vecinos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cercanos</a:t>
            </a:r>
            <a:r>
              <a:rPr lang="en-US" dirty="0">
                <a:sym typeface="Symbol" panose="05050102010706020507" pitchFamily="18" charset="2"/>
              </a:rPr>
              <a:t> (pesos)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Toma los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pequeños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normaliza</a:t>
            </a:r>
            <a:r>
              <a:rPr lang="en-US" dirty="0">
                <a:sym typeface="Symbol" panose="05050102010706020507" pitchFamily="18" charset="2"/>
              </a:rPr>
              <a:t> los pesos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Codifica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mapea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de d-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fin </a:t>
            </a:r>
            <a:r>
              <a:rPr lang="en-US" dirty="0" err="1">
                <a:sym typeface="Symbol" panose="05050102010706020507" pitchFamily="18" charset="2"/>
              </a:rPr>
              <a:t>mantiene</a:t>
            </a:r>
            <a:r>
              <a:rPr lang="en-US" dirty="0">
                <a:sym typeface="Symbol" panose="05050102010706020507" pitchFamily="18" charset="2"/>
              </a:rPr>
              <a:t> los pesos </a:t>
            </a:r>
            <a:r>
              <a:rPr lang="en-US" dirty="0" err="1">
                <a:sym typeface="Symbol" panose="05050102010706020507" pitchFamily="18" charset="2"/>
              </a:rPr>
              <a:t>fijos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encuentra</a:t>
            </a:r>
            <a:r>
              <a:rPr lang="en-US" dirty="0">
                <a:sym typeface="Symbol" panose="05050102010706020507" pitchFamily="18" charset="2"/>
              </a:rPr>
              <a:t> las 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posiciones</a:t>
            </a:r>
            <a:r>
              <a:rPr lang="en-US" dirty="0">
                <a:sym typeface="Symbol" panose="05050102010706020507" pitchFamily="18" charset="2"/>
              </a:rPr>
              <a:t> de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óptimas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27A70-8ECB-4103-8625-0D2040BD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83" y="1033203"/>
            <a:ext cx="48768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BF21A-39F9-496F-A564-7D05378B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6" y="2597543"/>
            <a:ext cx="4038186" cy="249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5D62B-2139-4B21-A48A-18557F74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58" y="5149719"/>
            <a:ext cx="4962525" cy="1666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18D4E-EBF8-43DA-B533-2DFA1DF82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62" y="4328478"/>
            <a:ext cx="28860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58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Otras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reducción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dimensionalida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Proyecciones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Proyecta</a:t>
            </a:r>
            <a:r>
              <a:rPr lang="en-US" dirty="0">
                <a:sym typeface="Symbol" panose="05050102010706020507" pitchFamily="18" charset="2"/>
              </a:rPr>
              <a:t> la info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dimensional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Escalamiento</a:t>
            </a:r>
            <a:r>
              <a:rPr lang="en-US" dirty="0">
                <a:sym typeface="Symbol" panose="05050102010706020507" pitchFamily="18" charset="2"/>
              </a:rPr>
              <a:t> Multidimensional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Reduce la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tratando</a:t>
            </a:r>
            <a:r>
              <a:rPr lang="en-US" dirty="0">
                <a:sym typeface="Symbol" panose="05050102010706020507" pitchFamily="18" charset="2"/>
              </a:rPr>
              <a:t> de preserver </a:t>
            </a:r>
            <a:r>
              <a:rPr lang="en-US" dirty="0" err="1">
                <a:sym typeface="Symbol" panose="05050102010706020507" pitchFamily="18" charset="2"/>
              </a:rPr>
              <a:t>distancia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Isomap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Crea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mapa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conectando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instncias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vecinas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Reduce la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tratando</a:t>
            </a:r>
            <a:r>
              <a:rPr lang="en-US" dirty="0">
                <a:sym typeface="Symbol" panose="05050102010706020507" pitchFamily="18" charset="2"/>
              </a:rPr>
              <a:t> de preserver ‘geodesic distances’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T-SNE (t-Distributed Stochastic </a:t>
            </a:r>
            <a:r>
              <a:rPr lang="en-US" dirty="0" err="1">
                <a:sym typeface="Symbol" panose="05050102010706020507" pitchFamily="18" charset="2"/>
              </a:rPr>
              <a:t>Nighbor</a:t>
            </a:r>
            <a:r>
              <a:rPr lang="en-US" dirty="0">
                <a:sym typeface="Symbol" panose="05050102010706020507" pitchFamily="18" charset="2"/>
              </a:rPr>
              <a:t> Embedding)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Trata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mantener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</a:t>
            </a:r>
            <a:r>
              <a:rPr lang="en-US" dirty="0">
                <a:sym typeface="Symbol" panose="05050102010706020507" pitchFamily="18" charset="2"/>
              </a:rPr>
              <a:t> y las </a:t>
            </a:r>
            <a:r>
              <a:rPr lang="en-US" dirty="0" err="1">
                <a:sym typeface="Symbol" panose="05050102010706020507" pitchFamily="18" charset="2"/>
              </a:rPr>
              <a:t>disimilares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aparte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LDA (Linear Discrimination </a:t>
            </a:r>
            <a:r>
              <a:rPr lang="en-US" dirty="0" err="1">
                <a:sym typeface="Symbol" panose="05050102010706020507" pitchFamily="18" charset="2"/>
              </a:rPr>
              <a:t>Analsys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Aprende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eje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discriminativo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Define un </a:t>
            </a:r>
            <a:r>
              <a:rPr lang="en-US" dirty="0" err="1">
                <a:sym typeface="Symbol" panose="05050102010706020507" pitchFamily="18" charset="2"/>
              </a:rPr>
              <a:t>hiperplano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cual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proyecta</a:t>
            </a:r>
            <a:r>
              <a:rPr lang="en-US" dirty="0">
                <a:sym typeface="Symbol" panose="05050102010706020507" pitchFamily="18" charset="2"/>
              </a:rPr>
              <a:t> la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CD338-AADC-40BB-9331-6BCABB8C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965" y="5147454"/>
            <a:ext cx="4711608" cy="16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mayoría</a:t>
            </a:r>
            <a:r>
              <a:rPr lang="en-US" dirty="0">
                <a:sym typeface="Symbol" panose="05050102010706020507" pitchFamily="18" charset="2"/>
              </a:rPr>
              <a:t> de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aplicaciones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supervisados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Pero la data </a:t>
            </a:r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sin </a:t>
            </a:r>
            <a:r>
              <a:rPr lang="en-US" dirty="0" err="1">
                <a:sym typeface="Symbol" panose="05050102010706020507" pitchFamily="18" charset="2"/>
              </a:rPr>
              <a:t>etiquetar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vez</a:t>
            </a:r>
            <a:r>
              <a:rPr lang="en-US" dirty="0">
                <a:sym typeface="Symbol" panose="05050102010706020507" pitchFamily="18" charset="2"/>
              </a:rPr>
              <a:t> que se </a:t>
            </a:r>
            <a:r>
              <a:rPr lang="en-US" dirty="0" err="1">
                <a:sym typeface="Symbol" panose="05050102010706020507" pitchFamily="18" charset="2"/>
              </a:rPr>
              <a:t>construya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aplicación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supervisada</a:t>
            </a:r>
            <a:r>
              <a:rPr lang="en-US" dirty="0">
                <a:sym typeface="Symbol" panose="05050102010706020507" pitchFamily="18" charset="2"/>
              </a:rPr>
              <a:t> se debe </a:t>
            </a:r>
            <a:r>
              <a:rPr lang="en-US" dirty="0" err="1">
                <a:sym typeface="Symbol" panose="05050102010706020507" pitchFamily="18" charset="2"/>
              </a:rPr>
              <a:t>etiquetar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require que lo </a:t>
            </a:r>
            <a:r>
              <a:rPr lang="en-US" dirty="0" err="1">
                <a:sym typeface="Symbol" panose="05050102010706020507" pitchFamily="18" charset="2"/>
              </a:rPr>
              <a:t>haga</a:t>
            </a:r>
            <a:r>
              <a:rPr lang="en-US" dirty="0">
                <a:sym typeface="Symbol" panose="05050102010706020507" pitchFamily="18" charset="2"/>
              </a:rPr>
              <a:t> una persona y consume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trabajo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Existen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métodos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Clustering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objetivo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agrupar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“</a:t>
            </a:r>
            <a:r>
              <a:rPr lang="en-US" dirty="0" err="1">
                <a:sym typeface="Symbol" panose="05050102010706020507" pitchFamily="18" charset="2"/>
              </a:rPr>
              <a:t>cajas</a:t>
            </a:r>
            <a:r>
              <a:rPr lang="en-US" dirty="0">
                <a:sym typeface="Symbol" panose="05050102010706020507" pitchFamily="18" charset="2"/>
              </a:rPr>
              <a:t>” </a:t>
            </a:r>
            <a:r>
              <a:rPr lang="en-US" dirty="0" err="1">
                <a:sym typeface="Symbol" panose="05050102010706020507" pitchFamily="18" charset="2"/>
              </a:rPr>
              <a:t>llamadas</a:t>
            </a:r>
            <a:r>
              <a:rPr lang="en-US" dirty="0">
                <a:sym typeface="Symbol" panose="05050102010706020507" pitchFamily="18" charset="2"/>
              </a:rPr>
              <a:t> clusters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objetivo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basarse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normales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para detector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Estimación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Baja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corresponde</a:t>
            </a:r>
            <a:r>
              <a:rPr lang="en-US" dirty="0">
                <a:sym typeface="Symbol" panose="05050102010706020507" pitchFamily="18" charset="2"/>
              </a:rPr>
              <a:t> a una </a:t>
            </a:r>
            <a:r>
              <a:rPr lang="en-US" dirty="0" err="1">
                <a:sym typeface="Symbol" panose="05050102010706020507" pitchFamily="18" charset="2"/>
              </a:rPr>
              <a:t>anomalía</a:t>
            </a:r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0908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la </a:t>
            </a:r>
            <a:r>
              <a:rPr lang="en-US" dirty="0" err="1">
                <a:sym typeface="Symbol" panose="05050102010706020507" pitchFamily="18" charset="2"/>
              </a:rPr>
              <a:t>tarea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identificar</a:t>
            </a:r>
            <a:r>
              <a:rPr lang="en-US" dirty="0">
                <a:sym typeface="Symbol" panose="05050102010706020507" pitchFamily="18" charset="2"/>
              </a:rPr>
              <a:t> similitudes entre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asignar</a:t>
            </a:r>
            <a:r>
              <a:rPr lang="en-US" dirty="0">
                <a:sym typeface="Symbol" panose="05050102010706020507" pitchFamily="18" charset="2"/>
              </a:rPr>
              <a:t> a clusters o </a:t>
            </a:r>
            <a:r>
              <a:rPr lang="en-US" dirty="0" err="1">
                <a:sym typeface="Symbol" panose="05050102010706020507" pitchFamily="18" charset="2"/>
              </a:rPr>
              <a:t>grupos</a:t>
            </a:r>
            <a:r>
              <a:rPr lang="en-US" dirty="0">
                <a:sym typeface="Symbol" panose="05050102010706020507" pitchFamily="18" charset="2"/>
              </a:rPr>
              <a:t> similes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queda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asignada</a:t>
            </a:r>
            <a:r>
              <a:rPr lang="en-US" dirty="0">
                <a:sym typeface="Symbol" panose="05050102010706020507" pitchFamily="18" charset="2"/>
              </a:rPr>
              <a:t> a un </a:t>
            </a:r>
            <a:r>
              <a:rPr lang="en-US" dirty="0" err="1">
                <a:sym typeface="Symbol" panose="05050102010706020507" pitchFamily="18" charset="2"/>
              </a:rPr>
              <a:t>grupo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 </a:t>
            </a:r>
            <a:r>
              <a:rPr lang="en-US" dirty="0" err="1">
                <a:sym typeface="Symbol" panose="05050102010706020507" pitchFamily="18" charset="2"/>
              </a:rPr>
              <a:t>etiquetado</a:t>
            </a:r>
            <a:r>
              <a:rPr lang="en-US" dirty="0">
                <a:sym typeface="Symbol" panose="05050102010706020507" pitchFamily="18" charset="2"/>
              </a:rPr>
              <a:t/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Der: sin </a:t>
            </a:r>
            <a:r>
              <a:rPr lang="en-US" dirty="0" err="1">
                <a:sym typeface="Symbol" panose="05050102010706020507" pitchFamily="18" charset="2"/>
              </a:rPr>
              <a:t>etiquetar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supervisado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fácil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inferior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No es </a:t>
            </a:r>
            <a:r>
              <a:rPr lang="en-US" dirty="0" err="1">
                <a:sym typeface="Symbol" panose="05050102010706020507" pitchFamily="18" charset="2"/>
              </a:rPr>
              <a:t>suficiente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Estas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presentadas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Sin embargo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utilizan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adicionales</a:t>
            </a:r>
            <a:r>
              <a:rPr lang="en-US" dirty="0">
                <a:sym typeface="Symbol" panose="05050102010706020507" pitchFamily="18" charset="2"/>
              </a:rPr>
              <a:t> que no se </a:t>
            </a:r>
            <a:r>
              <a:rPr lang="en-US" dirty="0" err="1">
                <a:sym typeface="Symbol" panose="05050102010706020507" pitchFamily="18" charset="2"/>
              </a:rPr>
              <a:t>presentan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gráfica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separación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E70CB-A272-4BFC-996E-3E5F2F2B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2348633"/>
            <a:ext cx="5753382" cy="216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Muchos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problemas</a:t>
            </a:r>
            <a:r>
              <a:rPr lang="en-US" dirty="0">
                <a:sym typeface="Symbol" panose="05050102010706020507" pitchFamily="18" charset="2"/>
              </a:rPr>
              <a:t> de Machine Learning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caracteristicas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tarda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eliminar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maldición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usan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reducción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valga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redundancia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Data Visualization 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reducen</a:t>
            </a:r>
            <a:r>
              <a:rPr lang="en-US" dirty="0">
                <a:sym typeface="Symbol" panose="05050102010706020507" pitchFamily="18" charset="2"/>
              </a:rPr>
              <a:t> 2 o 3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Hacemos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visualización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comunicar</a:t>
            </a:r>
            <a:r>
              <a:rPr lang="en-US" dirty="0">
                <a:sym typeface="Symbol" panose="05050102010706020507" pitchFamily="18" charset="2"/>
              </a:rPr>
              <a:t> a personas</a:t>
            </a:r>
          </a:p>
          <a:p>
            <a:r>
              <a:rPr lang="en-US" dirty="0" err="1">
                <a:sym typeface="Symbol" panose="05050102010706020507" pitchFamily="18" charset="2"/>
              </a:rPr>
              <a:t>Aquí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PCA, Kernel PCA, LLE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9773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utilzado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Segmentación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clientes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Entender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comportamiento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compra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productos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cliente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Sistema de </a:t>
            </a:r>
            <a:r>
              <a:rPr lang="en-US" dirty="0" err="1">
                <a:sym typeface="Symbol" panose="05050102010706020507" pitchFamily="18" charset="2"/>
              </a:rPr>
              <a:t>recomendación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Análisis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Correr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de clustering y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entonces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análisis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cluster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Como </a:t>
            </a:r>
            <a:r>
              <a:rPr lang="en-US" dirty="0" err="1">
                <a:sym typeface="Symbol" panose="05050102010706020507" pitchFamily="18" charset="2"/>
              </a:rPr>
              <a:t>técnica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reducción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Es possible </a:t>
            </a:r>
            <a:r>
              <a:rPr lang="en-US" dirty="0" err="1">
                <a:sym typeface="Symbol" panose="05050102010706020507" pitchFamily="18" charset="2"/>
              </a:rPr>
              <a:t>medir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afinida</a:t>
            </a:r>
            <a:r>
              <a:rPr lang="en-US" dirty="0">
                <a:sym typeface="Symbol" panose="05050102010706020507" pitchFamily="18" charset="2"/>
              </a:rPr>
              <a:t> de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cabe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cluster)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Si hay k clusters hay k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que el original)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anomalía</a:t>
            </a:r>
            <a:r>
              <a:rPr lang="en-US" dirty="0">
                <a:sym typeface="Symbol" panose="05050102010706020507" pitchFamily="18" charset="2"/>
              </a:rPr>
              <a:t> (outlier detection)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Baja </a:t>
            </a:r>
            <a:r>
              <a:rPr lang="en-US" dirty="0" err="1">
                <a:sym typeface="Symbol" panose="05050102010706020507" pitchFamily="18" charset="2"/>
              </a:rPr>
              <a:t>afinidad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hay </a:t>
            </a:r>
            <a:r>
              <a:rPr lang="en-US" dirty="0" err="1">
                <a:sym typeface="Symbol" panose="05050102010706020507" pitchFamily="18" charset="2"/>
              </a:rPr>
              <a:t>anomalía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Para un sitio web, la </a:t>
            </a:r>
            <a:r>
              <a:rPr lang="en-US" dirty="0" err="1">
                <a:sym typeface="Symbol" panose="05050102010706020507" pitchFamily="18" charset="2"/>
              </a:rPr>
              <a:t>deteccion</a:t>
            </a:r>
            <a:r>
              <a:rPr lang="en-US" dirty="0">
                <a:sym typeface="Symbol" panose="05050102010706020507" pitchFamily="18" charset="2"/>
              </a:rPr>
              <a:t> de requests por Segundo </a:t>
            </a:r>
            <a:r>
              <a:rPr lang="en-US" dirty="0" err="1">
                <a:sym typeface="Symbol" panose="05050102010706020507" pitchFamily="18" charset="2"/>
              </a:rPr>
              <a:t>p.e.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fraude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bancario</a:t>
            </a:r>
            <a:r>
              <a:rPr lang="en-US" dirty="0">
                <a:sym typeface="Symbol" panose="05050102010706020507" pitchFamily="18" charset="2"/>
              </a:rPr>
              <a:t> (TC)</a:t>
            </a:r>
          </a:p>
        </p:txBody>
      </p:sp>
    </p:spTree>
    <p:extLst>
      <p:ext uri="{BB962C8B-B14F-4D97-AF65-F5344CB8AC3E}">
        <p14:creationId xmlns:p14="http://schemas.microsoft.com/office/powerpoint/2010/main" val="4010256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utilzado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semi-</a:t>
            </a:r>
            <a:r>
              <a:rPr lang="en-US" dirty="0" err="1">
                <a:sym typeface="Symbol" panose="05050102010706020507" pitchFamily="18" charset="2"/>
              </a:rPr>
              <a:t>supervisado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El dataset </a:t>
            </a:r>
            <a:r>
              <a:rPr lang="en-US" dirty="0" err="1">
                <a:sym typeface="Symbol" panose="05050102010706020507" pitchFamily="18" charset="2"/>
              </a:rPr>
              <a:t>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etiquetado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sirve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semi </a:t>
            </a:r>
            <a:r>
              <a:rPr lang="en-US" dirty="0" err="1">
                <a:sym typeface="Symbol" panose="05050102010706020507" pitchFamily="18" charset="2"/>
              </a:rPr>
              <a:t>supervisados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Motores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búsqueda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Primero corer clustering para </a:t>
            </a:r>
            <a:r>
              <a:rPr lang="en-US" dirty="0" err="1">
                <a:sym typeface="Symbol" panose="05050102010706020507" pitchFamily="18" charset="2"/>
              </a:rPr>
              <a:t>agrupar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imagenes</a:t>
            </a:r>
            <a:r>
              <a:rPr lang="en-US" dirty="0">
                <a:sym typeface="Symbol" panose="05050102010706020507" pitchFamily="18" charset="2"/>
              </a:rPr>
              <a:t> similes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usuario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ingresa</a:t>
            </a:r>
            <a:r>
              <a:rPr lang="en-US" dirty="0">
                <a:sym typeface="Symbol" panose="05050102010706020507" pitchFamily="18" charset="2"/>
              </a:rPr>
              <a:t> la imagen 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retorna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imagenes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predichas</a:t>
            </a:r>
            <a:r>
              <a:rPr lang="en-US" dirty="0">
                <a:sym typeface="Symbol" panose="05050102010706020507" pitchFamily="18" charset="2"/>
              </a:rPr>
              <a:t> del cluster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Segmentar</a:t>
            </a:r>
            <a:r>
              <a:rPr lang="en-US" dirty="0">
                <a:sym typeface="Symbol" panose="05050102010706020507" pitchFamily="18" charset="2"/>
              </a:rPr>
              <a:t> una imagen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Reemplazar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todos</a:t>
            </a:r>
            <a:r>
              <a:rPr lang="en-US" dirty="0">
                <a:sym typeface="Symbol" panose="05050102010706020507" pitchFamily="18" charset="2"/>
              </a:rPr>
              <a:t> los pixels con la media del color del cluster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Algunos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de clustering </a:t>
            </a:r>
            <a:r>
              <a:rPr lang="en-US" dirty="0" err="1">
                <a:sym typeface="Symbol" panose="05050102010706020507" pitchFamily="18" charset="2"/>
              </a:rPr>
              <a:t>detectan</a:t>
            </a:r>
            <a:r>
              <a:rPr lang="en-US" dirty="0">
                <a:sym typeface="Symbol" panose="05050102010706020507" pitchFamily="18" charset="2"/>
              </a:rPr>
              <a:t> por medio del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Dos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populares</a:t>
            </a:r>
            <a:r>
              <a:rPr lang="en-US" dirty="0">
                <a:sym typeface="Symbol" panose="05050102010706020507" pitchFamily="18" charset="2"/>
              </a:rPr>
              <a:t> son DBSCAN y K-Means</a:t>
            </a:r>
          </a:p>
        </p:txBody>
      </p:sp>
    </p:spTree>
    <p:extLst>
      <p:ext uri="{BB962C8B-B14F-4D97-AF65-F5344CB8AC3E}">
        <p14:creationId xmlns:p14="http://schemas.microsoft.com/office/powerpoint/2010/main" val="1604187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el DS </a:t>
            </a:r>
            <a:r>
              <a:rPr lang="en-US" dirty="0" err="1">
                <a:sym typeface="Symbol" panose="05050102010706020507" pitchFamily="18" charset="2"/>
              </a:rPr>
              <a:t>ud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observa</a:t>
            </a:r>
            <a:r>
              <a:rPr lang="en-US" dirty="0">
                <a:sym typeface="Symbol" panose="05050102010706020507" pitchFamily="18" charset="2"/>
              </a:rPr>
              <a:t> que son 5 </a:t>
            </a:r>
            <a:r>
              <a:rPr lang="en-US" dirty="0" err="1">
                <a:sym typeface="Symbol" panose="05050102010706020507" pitchFamily="18" charset="2"/>
              </a:rPr>
              <a:t>núcleos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K-Means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realizer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trabajo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fácil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una es </a:t>
            </a:r>
            <a:r>
              <a:rPr lang="en-US" dirty="0" err="1">
                <a:sym typeface="Symbol" panose="05050102010706020507" pitchFamily="18" charset="2"/>
              </a:rPr>
              <a:t>etiquetada</a:t>
            </a:r>
            <a:r>
              <a:rPr lang="en-US" dirty="0">
                <a:sym typeface="Symbol" panose="05050102010706020507" pitchFamily="18" charset="2"/>
              </a:rPr>
              <a:t> por 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verla</a:t>
            </a:r>
            <a:r>
              <a:rPr lang="en-US" dirty="0">
                <a:sym typeface="Symbol" panose="05050102010706020507" pitchFamily="18" charset="2"/>
              </a:rPr>
              <a:t> por medio de .labels_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Sus 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serían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siguientes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realizar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nuevas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07D1A-6A0E-4923-8433-9B01D812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82" y="757333"/>
            <a:ext cx="4724400" cy="2114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23D6C-A73F-4844-B10A-6B00F1B15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728" y="2947473"/>
            <a:ext cx="2733675" cy="81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A957E0-E6C6-477D-BC3C-6EE84FB95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19" y="3506247"/>
            <a:ext cx="2776818" cy="658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4229E-8279-43FE-B7FB-4684CD462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97" y="4192389"/>
            <a:ext cx="1920456" cy="916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8A80C-0067-4D24-A281-773A806E1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634" y="4319259"/>
            <a:ext cx="5111407" cy="2333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7D52D-2503-4E43-BB97-B64B13698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853" y="5556767"/>
            <a:ext cx="46005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4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Obviamente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comete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errores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asignar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cluster (hard cluster)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establecer</a:t>
            </a:r>
            <a:r>
              <a:rPr lang="en-US" dirty="0">
                <a:sym typeface="Symbol" panose="05050102010706020507" pitchFamily="18" charset="2"/>
              </a:rPr>
              <a:t> scores (soft cluster)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medir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distancia</a:t>
            </a:r>
            <a:r>
              <a:rPr lang="en-US" dirty="0">
                <a:sym typeface="Symbol" panose="05050102010706020507" pitchFamily="18" charset="2"/>
              </a:rPr>
              <a:t> de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transform()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X_new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a 2.81, 0.33, 2.9 del 1er, 2do y 3er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K-Means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Primero se </a:t>
            </a:r>
            <a:r>
              <a:rPr lang="en-US" dirty="0" err="1">
                <a:sym typeface="Symbol" panose="05050102010706020507" pitchFamily="18" charset="2"/>
              </a:rPr>
              <a:t>asignan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aleatoriamente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etiquetan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actualizan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actualiza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así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sucesivamente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hasta que el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termina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moverse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F2C3-9CB4-47B8-ABA3-38795D77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00" y="1471353"/>
            <a:ext cx="4565073" cy="833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4C70D-07C0-4F26-BBF1-68E10099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88" y="3056587"/>
            <a:ext cx="4565074" cy="3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converge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soluciones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optimas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Inicialziando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corregimos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Tambien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multiples </a:t>
            </a:r>
            <a:r>
              <a:rPr lang="en-US" dirty="0" err="1">
                <a:sym typeface="Symbol" panose="05050102010706020507" pitchFamily="18" charset="2"/>
              </a:rPr>
              <a:t>inicializaciones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conserver el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sería</a:t>
            </a:r>
            <a:r>
              <a:rPr lang="en-US" dirty="0">
                <a:sym typeface="Symbol" panose="05050102010706020507" pitchFamily="18" charset="2"/>
              </a:rPr>
              <a:t> el de </a:t>
            </a:r>
            <a:r>
              <a:rPr lang="en-US" dirty="0" err="1">
                <a:sym typeface="Symbol" panose="05050102010706020507" pitchFamily="18" charset="2"/>
              </a:rPr>
              <a:t>inercia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cercada</a:t>
            </a:r>
            <a:r>
              <a:rPr lang="en-US" dirty="0">
                <a:sym typeface="Symbol" panose="05050102010706020507" pitchFamily="18" charset="2"/>
              </a:rPr>
              <a:t> (score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gráfica</a:t>
            </a:r>
            <a:r>
              <a:rPr lang="en-US" dirty="0">
                <a:sym typeface="Symbol" panose="05050102010706020507" pitchFamily="18" charset="2"/>
              </a:rPr>
              <a:t> derecho </a:t>
            </a:r>
            <a:r>
              <a:rPr lang="en-US" dirty="0" err="1">
                <a:sym typeface="Symbol" panose="05050102010706020507" pitchFamily="18" charset="2"/>
              </a:rPr>
              <a:t>fue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propuesto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2006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K-Means++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Toma 1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c, </a:t>
            </a:r>
            <a:r>
              <a:rPr lang="en-US" dirty="0" err="1">
                <a:sym typeface="Symbol" panose="05050102010706020507" pitchFamily="18" charset="2"/>
              </a:rPr>
              <a:t>aleatoramente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uniforme</a:t>
            </a:r>
            <a:r>
              <a:rPr lang="en-US" dirty="0">
                <a:sym typeface="Symbol" panose="05050102010706020507" pitchFamily="18" charset="2"/>
              </a:rPr>
              <a:t> del DS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Toma el nuevo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c, la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x y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repite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nuevamente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hasta que se </a:t>
            </a:r>
            <a:r>
              <a:rPr lang="en-US" dirty="0" err="1">
                <a:sym typeface="Symbol" panose="05050102010706020507" pitchFamily="18" charset="2"/>
              </a:rPr>
              <a:t>seleccionan</a:t>
            </a:r>
            <a:r>
              <a:rPr lang="en-US" dirty="0">
                <a:sym typeface="Symbol" panose="05050102010706020507" pitchFamily="18" charset="2"/>
              </a:rPr>
              <a:t> k-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95BDF-F465-47B0-A117-04E9D38F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47" y="2337713"/>
            <a:ext cx="4784035" cy="1503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392CD-25F2-405B-A603-89F35E8F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51" y="2668733"/>
            <a:ext cx="5210175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B52A0-484F-47B2-9560-12883CF9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913" y="3979214"/>
            <a:ext cx="1600200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92666-2897-43D6-A5EB-157A9FA7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306" y="4411261"/>
            <a:ext cx="154305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59A94-BEF7-431A-AB00-0DEB42500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472" y="5670066"/>
            <a:ext cx="742950" cy="44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753ED-1000-4FE4-934A-A9F2352B5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630" y="5716655"/>
            <a:ext cx="1057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8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converge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soluciones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optimas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Inicialziando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corregimos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Tambien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multiples </a:t>
            </a:r>
            <a:r>
              <a:rPr lang="en-US" dirty="0" err="1">
                <a:sym typeface="Symbol" panose="05050102010706020507" pitchFamily="18" charset="2"/>
              </a:rPr>
              <a:t>inicializaciones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conserver el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sería</a:t>
            </a:r>
            <a:r>
              <a:rPr lang="en-US" dirty="0">
                <a:sym typeface="Symbol" panose="05050102010706020507" pitchFamily="18" charset="2"/>
              </a:rPr>
              <a:t> el de </a:t>
            </a:r>
            <a:r>
              <a:rPr lang="en-US" dirty="0" err="1">
                <a:sym typeface="Symbol" panose="05050102010706020507" pitchFamily="18" charset="2"/>
              </a:rPr>
              <a:t>inercia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cercada</a:t>
            </a:r>
            <a:r>
              <a:rPr lang="en-US" dirty="0">
                <a:sym typeface="Symbol" panose="05050102010706020507" pitchFamily="18" charset="2"/>
              </a:rPr>
              <a:t> (score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gráfica</a:t>
            </a:r>
            <a:r>
              <a:rPr lang="en-US" dirty="0">
                <a:sym typeface="Symbol" panose="05050102010706020507" pitchFamily="18" charset="2"/>
              </a:rPr>
              <a:t> derecho </a:t>
            </a:r>
            <a:r>
              <a:rPr lang="en-US" dirty="0" err="1">
                <a:sym typeface="Symbol" panose="05050102010706020507" pitchFamily="18" charset="2"/>
              </a:rPr>
              <a:t>fue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propuesto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2006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K-Means++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Toma 1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c, </a:t>
            </a:r>
            <a:r>
              <a:rPr lang="en-US" dirty="0" err="1">
                <a:sym typeface="Symbol" panose="05050102010706020507" pitchFamily="18" charset="2"/>
              </a:rPr>
              <a:t>aleatoramente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uniforme</a:t>
            </a:r>
            <a:r>
              <a:rPr lang="en-US" dirty="0">
                <a:sym typeface="Symbol" panose="05050102010706020507" pitchFamily="18" charset="2"/>
              </a:rPr>
              <a:t> del DS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Toma el nuevo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c, la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x y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repite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nuevamente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hasta que se </a:t>
            </a:r>
            <a:r>
              <a:rPr lang="en-US" dirty="0" err="1">
                <a:sym typeface="Symbol" panose="05050102010706020507" pitchFamily="18" charset="2"/>
              </a:rPr>
              <a:t>seleccionan</a:t>
            </a:r>
            <a:r>
              <a:rPr lang="en-US" dirty="0">
                <a:sym typeface="Symbol" panose="05050102010706020507" pitchFamily="18" charset="2"/>
              </a:rPr>
              <a:t> k-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436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6FA22-CA1E-485C-AFEF-8B5D45A7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084" y="2650434"/>
            <a:ext cx="4899898" cy="191037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 </a:t>
            </a:r>
            <a:r>
              <a:rPr lang="en-US" dirty="0" err="1">
                <a:sym typeface="Symbol" panose="05050102010706020507" pitchFamily="18" charset="2"/>
              </a:rPr>
              <a:t>Acelerado</a:t>
            </a:r>
            <a:r>
              <a:rPr lang="en-US" dirty="0">
                <a:sym typeface="Symbol" panose="05050102010706020507" pitchFamily="18" charset="2"/>
              </a:rPr>
              <a:t> y mini-Batch)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No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calculos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innecesarios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Charle</a:t>
            </a:r>
            <a:r>
              <a:rPr lang="en-US" dirty="0">
                <a:sym typeface="Symbol" panose="05050102010706020507" pitchFamily="18" charset="2"/>
              </a:rPr>
              <a:t> Elkan 2003)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Desigualdad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triangulos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“full”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argumento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el full dataset (David Sculley 2010)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Permite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datasets </a:t>
            </a:r>
            <a:r>
              <a:rPr lang="en-US" dirty="0" err="1">
                <a:sym typeface="Symbol" panose="05050102010706020507" pitchFamily="18" charset="2"/>
              </a:rPr>
              <a:t>grandes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Disminuye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de training x 3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mueve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mini-batches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 no </a:t>
            </a:r>
            <a:r>
              <a:rPr lang="en-US" dirty="0" err="1">
                <a:sym typeface="Symbol" panose="05050102010706020507" pitchFamily="18" charset="2"/>
              </a:rPr>
              <a:t>cabe</a:t>
            </a:r>
            <a:r>
              <a:rPr lang="en-US" dirty="0">
                <a:sym typeface="Symbol" panose="05050102010706020507" pitchFamily="18" charset="2"/>
              </a:rPr>
              <a:t> el DS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memoria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memmap</a:t>
            </a:r>
            <a:r>
              <a:rPr lang="en-US" dirty="0">
                <a:sym typeface="Symbol" panose="05050102010706020507" pitchFamily="18" charset="2"/>
              </a:rPr>
              <a:t> con PCA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 los dos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el de Sculley es el de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desempeño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A </a:t>
            </a:r>
            <a:r>
              <a:rPr lang="en-US" dirty="0" err="1">
                <a:sym typeface="Symbol" panose="05050102010706020507" pitchFamily="18" charset="2"/>
              </a:rPr>
              <a:t>medida</a:t>
            </a:r>
            <a:r>
              <a:rPr lang="en-US" dirty="0">
                <a:sym typeface="Symbol" panose="05050102010706020507" pitchFamily="18" charset="2"/>
              </a:rPr>
              <a:t> que k </a:t>
            </a:r>
            <a:r>
              <a:rPr lang="en-US" dirty="0" err="1">
                <a:sym typeface="Symbol" panose="05050102010706020507" pitchFamily="18" charset="2"/>
              </a:rPr>
              <a:t>incrementa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diferencia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mayor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B6282-BF4C-4701-95DE-7B8F5A14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632" y="771088"/>
            <a:ext cx="38290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3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 </a:t>
            </a:r>
            <a:r>
              <a:rPr lang="en-US" dirty="0" err="1">
                <a:sym typeface="Symbol" panose="05050102010706020507" pitchFamily="18" charset="2"/>
              </a:rPr>
              <a:t>encontrando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correcto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sabemos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muestra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ejemplos</a:t>
            </a:r>
            <a:r>
              <a:rPr lang="en-US" dirty="0">
                <a:sym typeface="Symbol" panose="05050102010706020507" pitchFamily="18" charset="2"/>
              </a:rPr>
              <a:t> de malas </a:t>
            </a:r>
            <a:r>
              <a:rPr lang="en-US" dirty="0" err="1">
                <a:sym typeface="Symbol" panose="05050102010706020507" pitchFamily="18" charset="2"/>
              </a:rPr>
              <a:t>selecciones</a:t>
            </a:r>
            <a:r>
              <a:rPr lang="en-US" dirty="0">
                <a:sym typeface="Symbol" panose="05050102010706020507" pitchFamily="18" charset="2"/>
              </a:rPr>
              <a:t> de k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Incercias</a:t>
            </a:r>
            <a:r>
              <a:rPr lang="en-US" dirty="0">
                <a:sym typeface="Symbol" panose="05050102010706020507" pitchFamily="18" charset="2"/>
              </a:rPr>
              <a:t> (no es </a:t>
            </a:r>
            <a:r>
              <a:rPr lang="en-US" dirty="0" err="1">
                <a:sym typeface="Symbol" panose="05050102010706020507" pitchFamily="18" charset="2"/>
              </a:rPr>
              <a:t>buen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indicador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observar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debajo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K=3, 653.2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K=5, 211.6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K=8, 119.1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Lo anterior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gráfica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seleccionar</a:t>
            </a:r>
            <a:r>
              <a:rPr lang="en-US" dirty="0">
                <a:sym typeface="Symbol" panose="05050102010706020507" pitchFamily="18" charset="2"/>
              </a:rPr>
              <a:t> k lo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es ‘silhouette score’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Media de silhouette </a:t>
            </a:r>
            <a:r>
              <a:rPr lang="en-US" dirty="0" err="1">
                <a:sym typeface="Symbol" panose="05050102010706020507" pitchFamily="18" charset="2"/>
              </a:rPr>
              <a:t>coeff</a:t>
            </a:r>
            <a:r>
              <a:rPr lang="en-US" dirty="0">
                <a:sym typeface="Symbol" panose="05050102010706020507" pitchFamily="18" charset="2"/>
              </a:rPr>
              <a:t>. de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(b-a)/max(</a:t>
            </a:r>
            <a:r>
              <a:rPr lang="en-US" dirty="0" err="1">
                <a:sym typeface="Symbol" panose="05050102010706020507" pitchFamily="18" charset="2"/>
              </a:rPr>
              <a:t>a,b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a = </a:t>
            </a:r>
            <a:r>
              <a:rPr lang="en-US" dirty="0" err="1">
                <a:sym typeface="Symbol" panose="05050102010706020507" pitchFamily="18" charset="2"/>
              </a:rPr>
              <a:t>distancia</a:t>
            </a:r>
            <a:r>
              <a:rPr lang="en-US" dirty="0">
                <a:sym typeface="Symbol" panose="05050102010706020507" pitchFamily="18" charset="2"/>
              </a:rPr>
              <a:t> media entre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del cluster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b = la media del cluster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valor </a:t>
            </a:r>
            <a:r>
              <a:rPr lang="en-US" dirty="0" err="1">
                <a:sym typeface="Symbol" panose="05050102010706020507" pitchFamily="18" charset="2"/>
              </a:rPr>
              <a:t>ronda</a:t>
            </a:r>
            <a:r>
              <a:rPr lang="en-US" dirty="0">
                <a:sym typeface="Symbol" panose="05050102010706020507" pitchFamily="18" charset="2"/>
              </a:rPr>
              <a:t> de -1 a 1</a:t>
            </a:r>
          </a:p>
          <a:p>
            <a:pPr lvl="4"/>
            <a:r>
              <a:rPr lang="en-US" dirty="0">
                <a:sym typeface="Symbol" panose="05050102010706020507" pitchFamily="18" charset="2"/>
              </a:rPr>
              <a:t>+1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dentro del cluster</a:t>
            </a:r>
          </a:p>
          <a:p>
            <a:pPr lvl="4"/>
            <a:r>
              <a:rPr lang="en-US" dirty="0">
                <a:sym typeface="Symbol" panose="05050102010706020507" pitchFamily="18" charset="2"/>
              </a:rPr>
              <a:t>0 </a:t>
            </a:r>
            <a:r>
              <a:rPr lang="en-US" dirty="0" err="1">
                <a:sym typeface="Symbol" panose="05050102010706020507" pitchFamily="18" charset="2"/>
              </a:rPr>
              <a:t>cerca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CBC43-CAF7-435E-A5E3-785DA9B5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726" y="1860260"/>
            <a:ext cx="5152236" cy="156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3D68D-5202-49DE-96B8-6BD77D05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26" y="3531202"/>
            <a:ext cx="3982462" cy="1633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F77582-3B54-43A7-81D4-6C62CC729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2" y="5396276"/>
            <a:ext cx="4133075" cy="1424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5CBD3-4A70-457A-A531-C5AD03A27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735" y="5409528"/>
            <a:ext cx="3178005" cy="52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8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 </a:t>
            </a:r>
            <a:r>
              <a:rPr lang="en-US" dirty="0" err="1">
                <a:sym typeface="Symbol" panose="05050102010706020507" pitchFamily="18" charset="2"/>
              </a:rPr>
              <a:t>encontrando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correcto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Una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visualización</a:t>
            </a:r>
            <a:r>
              <a:rPr lang="en-US" dirty="0">
                <a:sym typeface="Symbol" panose="05050102010706020507" pitchFamily="18" charset="2"/>
              </a:rPr>
              <a:t> es por medio del </a:t>
            </a:r>
            <a:r>
              <a:rPr lang="en-US" dirty="0" err="1">
                <a:sym typeface="Symbol" panose="05050102010706020507" pitchFamily="18" charset="2"/>
              </a:rPr>
              <a:t>diagrama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silueta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vertical debe </a:t>
            </a:r>
            <a:r>
              <a:rPr lang="en-US" dirty="0" err="1">
                <a:sym typeface="Symbol" panose="05050102010706020507" pitchFamily="18" charset="2"/>
              </a:rPr>
              <a:t>acaparar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mayoría</a:t>
            </a:r>
            <a:r>
              <a:rPr lang="en-US" dirty="0">
                <a:sym typeface="Symbol" panose="05050102010706020507" pitchFamily="18" charset="2"/>
              </a:rPr>
              <a:t> de los clusters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 = 3, 6 </a:t>
            </a:r>
            <a:r>
              <a:rPr lang="en-US" dirty="0" err="1">
                <a:sym typeface="Symbol" panose="05050102010706020507" pitchFamily="18" charset="2"/>
              </a:rPr>
              <a:t>malos</a:t>
            </a:r>
            <a:r>
              <a:rPr lang="en-US" dirty="0">
                <a:sym typeface="Symbol" panose="05050102010706020507" pitchFamily="18" charset="2"/>
              </a:rPr>
              <a:t> clusters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K=4, 5 Buenos clusters, </a:t>
            </a:r>
            <a:r>
              <a:rPr lang="en-US" dirty="0" err="1">
                <a:sym typeface="Symbol" panose="05050102010706020507" pitchFamily="18" charset="2"/>
              </a:rPr>
              <a:t>incluso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punta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acerca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unidad</a:t>
            </a:r>
            <a:r>
              <a:rPr lang="en-US" dirty="0">
                <a:sym typeface="Symbol" panose="05050102010706020507" pitchFamily="18" charset="2"/>
              </a:rPr>
              <a:t> 1.0</a:t>
            </a:r>
          </a:p>
          <a:p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K-Means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desventaja</a:t>
            </a:r>
            <a:r>
              <a:rPr lang="en-US" dirty="0">
                <a:sym typeface="Symbol" panose="05050102010706020507" pitchFamily="18" charset="2"/>
              </a:rPr>
              <a:t> es que </a:t>
            </a:r>
            <a:r>
              <a:rPr lang="en-US" dirty="0" err="1">
                <a:sym typeface="Symbol" panose="05050102010706020507" pitchFamily="18" charset="2"/>
              </a:rPr>
              <a:t>necesita</a:t>
            </a:r>
            <a:r>
              <a:rPr lang="en-US" dirty="0">
                <a:sym typeface="Symbol" panose="05050102010706020507" pitchFamily="18" charset="2"/>
              </a:rPr>
              <a:t> multiples corridas para opt. sol.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muestra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veces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donde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falla</a:t>
            </a:r>
            <a:r>
              <a:rPr lang="en-US" dirty="0">
                <a:sym typeface="Symbol" panose="05050102010706020507" pitchFamily="18" charset="2"/>
              </a:rPr>
              <a:t> k-means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41954-CA28-41C0-B64E-3EB5890D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291" y="1818044"/>
            <a:ext cx="4284282" cy="3467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890DE-7033-4768-AB53-59D5B8FE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95" y="5285971"/>
            <a:ext cx="4812478" cy="15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(para </a:t>
            </a:r>
            <a:r>
              <a:rPr lang="en-US" dirty="0" err="1">
                <a:sym typeface="Symbol" panose="05050102010706020507" pitchFamily="18" charset="2"/>
              </a:rPr>
              <a:t>segmentación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imagenes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significa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partir</a:t>
            </a:r>
            <a:r>
              <a:rPr lang="en-US" dirty="0">
                <a:sym typeface="Symbol" panose="05050102010706020507" pitchFamily="18" charset="2"/>
              </a:rPr>
              <a:t> la imagen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multiples </a:t>
            </a:r>
            <a:r>
              <a:rPr lang="en-US" dirty="0" err="1">
                <a:sym typeface="Symbol" panose="05050102010706020507" pitchFamily="18" charset="2"/>
              </a:rPr>
              <a:t>segmentos</a:t>
            </a:r>
            <a:r>
              <a:rPr lang="en-US" dirty="0">
                <a:sym typeface="Symbol" panose="05050102010706020507" pitchFamily="18" charset="2"/>
              </a:rPr>
              <a:t> (semantic segmentation)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SDC </a:t>
            </a:r>
            <a:r>
              <a:rPr lang="en-US" dirty="0" err="1">
                <a:sym typeface="Symbol" panose="05050102010706020507" pitchFamily="18" charset="2"/>
              </a:rPr>
              <a:t>todos</a:t>
            </a:r>
            <a:r>
              <a:rPr lang="en-US" dirty="0">
                <a:sym typeface="Symbol" panose="05050102010706020507" pitchFamily="18" charset="2"/>
              </a:rPr>
              <a:t> los pixels de una persona se </a:t>
            </a:r>
            <a:r>
              <a:rPr lang="en-US" dirty="0" err="1">
                <a:sym typeface="Symbol" panose="05050102010706020507" pitchFamily="18" charset="2"/>
              </a:rPr>
              <a:t>agrupan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ellos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etiqueta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Instance segmentation los pixels </a:t>
            </a:r>
            <a:r>
              <a:rPr lang="en-US" dirty="0" err="1">
                <a:sym typeface="Symbol" panose="05050102010706020507" pitchFamily="18" charset="2"/>
              </a:rPr>
              <a:t>forman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segment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pixel es </a:t>
            </a:r>
            <a:r>
              <a:rPr lang="en-US" dirty="0" err="1">
                <a:sym typeface="Symbol" panose="05050102010706020507" pitchFamily="18" charset="2"/>
              </a:rPr>
              <a:t>diferente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persona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Veamos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segmentación</a:t>
            </a:r>
            <a:r>
              <a:rPr lang="en-US" dirty="0">
                <a:sym typeface="Symbol" panose="05050102010706020507" pitchFamily="18" charset="2"/>
              </a:rPr>
              <a:t> de color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imagenes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satelitales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segmentar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edificios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p.e.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680C9-F11C-4C44-A9D1-753065A2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588" y="4317073"/>
            <a:ext cx="6362700" cy="77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E6499-2347-4F70-A065-E84739C5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88" y="5088598"/>
            <a:ext cx="438150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986BE-C1F0-416F-8B29-F5115057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6" y="4246802"/>
            <a:ext cx="5082208" cy="25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Maldición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Notemos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(0D a 4D)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Si </a:t>
            </a:r>
            <a:r>
              <a:rPr lang="en-US" dirty="0" err="1">
                <a:sym typeface="Symbol" panose="05050102010706020507" pitchFamily="18" charset="2"/>
              </a:rPr>
              <a:t>tomamos</a:t>
            </a:r>
            <a:r>
              <a:rPr lang="en-US" dirty="0">
                <a:sym typeface="Symbol" panose="05050102010706020507" pitchFamily="18" charset="2"/>
              </a:rPr>
              <a:t> un punto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baja</a:t>
            </a:r>
            <a:r>
              <a:rPr lang="en-US" dirty="0">
                <a:sym typeface="Symbol" panose="05050102010706020507" pitchFamily="18" charset="2"/>
              </a:rPr>
              <a:t> dimension es </a:t>
            </a:r>
            <a:r>
              <a:rPr lang="en-US" dirty="0" err="1">
                <a:sym typeface="Symbol" panose="05050102010706020507" pitchFamily="18" charset="2"/>
              </a:rPr>
              <a:t>dificil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quede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borde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diferencia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dim.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distancia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aumenta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medida</a:t>
            </a:r>
            <a:r>
              <a:rPr lang="en-US" dirty="0">
                <a:sym typeface="Symbol" panose="05050102010706020507" pitchFamily="18" charset="2"/>
              </a:rPr>
              <a:t> que los </a:t>
            </a:r>
            <a:r>
              <a:rPr lang="en-US" dirty="0" err="1">
                <a:sym typeface="Symbol" panose="05050102010706020507" pitchFamily="18" charset="2"/>
              </a:rPr>
              <a:t>planos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aumentan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Los datasets son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dispersos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Los datasets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tener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reducir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59C35-09EE-4F2C-B51B-FEB67F32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18" y="605066"/>
            <a:ext cx="5054064" cy="17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0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(para </a:t>
            </a:r>
            <a:r>
              <a:rPr lang="en-US" dirty="0" err="1">
                <a:sym typeface="Symbol" panose="05050102010706020507" pitchFamily="18" charset="2"/>
              </a:rPr>
              <a:t>preprocesamiento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utilizarlo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reducción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Mnist</a:t>
            </a:r>
            <a:r>
              <a:rPr lang="en-US" dirty="0">
                <a:sym typeface="Symbol" panose="05050102010706020507" pitchFamily="18" charset="2"/>
              </a:rPr>
              <a:t> dataset </a:t>
            </a:r>
            <a:r>
              <a:rPr lang="en-US" dirty="0" err="1">
                <a:sym typeface="Symbol" panose="05050102010706020507" pitchFamily="18" charset="2"/>
              </a:rPr>
              <a:t>escogiendo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arbitrariamente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Sin K-Means                                                                                   Con K-Means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valor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GridSearch</a:t>
            </a:r>
            <a:r>
              <a:rPr lang="en-US" dirty="0">
                <a:sym typeface="Symbol" panose="05050102010706020507" pitchFamily="18" charset="2"/>
              </a:rPr>
              <a:t> sin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silhouette score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128C6-907D-4DDF-B77F-9928D359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2" y="3059544"/>
            <a:ext cx="2778655" cy="482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62E37-C26A-4B53-99F0-BD5ED0A8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33" y="3551065"/>
            <a:ext cx="3802347" cy="418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B19EB-8BD1-4E3D-B8C3-0D82E65E6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32" y="4000891"/>
            <a:ext cx="2778655" cy="543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B238F-1550-440F-A9D9-02FE8D377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32" y="4573252"/>
            <a:ext cx="1999251" cy="354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33C26F-0CD2-413E-966A-A9186141D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940" y="3059544"/>
            <a:ext cx="2860642" cy="1296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54C66-4DEB-430A-BF93-25D110FAA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940" y="4376005"/>
            <a:ext cx="2277547" cy="30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50B2ED-1B39-447F-ADD9-45DE691E2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32" y="5386647"/>
            <a:ext cx="4972050" cy="1038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B2EF3B-2F84-4743-8425-7708CD101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782" y="5370539"/>
            <a:ext cx="27146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16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(para semi supervised learning)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tenemos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parcialmente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etiquetados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Sin K-Means                                                                        Con K-Means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 </a:t>
            </a:r>
            <a:r>
              <a:rPr lang="en-US" dirty="0" err="1">
                <a:sym typeface="Symbol" panose="05050102010706020507" pitchFamily="18" charset="2"/>
              </a:rPr>
              <a:t>entrenamos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ahora</a:t>
            </a:r>
            <a:r>
              <a:rPr lang="en-US" dirty="0">
                <a:sym typeface="Symbol" panose="05050102010706020507" pitchFamily="18" charset="2"/>
              </a:rPr>
              <a:t> propaganda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cluster (label propagation)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1495D-6E51-4290-B405-1870ED6F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26" y="2638209"/>
            <a:ext cx="3692145" cy="55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6115-65B8-4367-A260-722AC39D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26" y="3259807"/>
            <a:ext cx="2311675" cy="351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4A1C84-D7DE-4E4E-83DB-2DD21E0D3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823" y="2607213"/>
            <a:ext cx="3502255" cy="774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88ACDF-FB54-48BD-A43D-B6ED94EC8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292" y="823653"/>
            <a:ext cx="4705350" cy="1295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86EBC6-6666-4736-BB8D-F792C6303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17008"/>
            <a:ext cx="5730559" cy="236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2624E1-F393-4D93-B119-F35E2A724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4" y="3672300"/>
            <a:ext cx="5153025" cy="828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D31EFB-98CA-4D40-B166-D7E4DE811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1" y="4241479"/>
            <a:ext cx="5657850" cy="666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A2BFEC-35F2-46B4-BA7C-9D4A0A84B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891" y="4975847"/>
            <a:ext cx="3467100" cy="790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128B32-7C3E-4B1D-A284-B1005D403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7965" y="4696692"/>
            <a:ext cx="4678017" cy="20871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D850C8-FF53-4991-8F34-74AE072E3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3187" y="5594069"/>
            <a:ext cx="3824778" cy="5066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CC02D7-88E4-4D4E-93AD-44CC06CD92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111" y="6283159"/>
            <a:ext cx="4526912" cy="3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5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DBSCAN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Define </a:t>
            </a:r>
            <a:r>
              <a:rPr lang="en-US" dirty="0" err="1">
                <a:sym typeface="Symbol" panose="05050102010706020507" pitchFamily="18" charset="2"/>
              </a:rPr>
              <a:t>regiones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continuas</a:t>
            </a:r>
            <a:r>
              <a:rPr lang="en-US" dirty="0">
                <a:sym typeface="Symbol" panose="05050102010706020507" pitchFamily="18" charset="2"/>
              </a:rPr>
              <a:t> de cluster de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cuenta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cuantas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ellas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un epsilon (vecindad epsilon)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 la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menos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min_samples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vecindad epsilon </a:t>
            </a:r>
            <a:r>
              <a:rPr lang="en-US" dirty="0" err="1">
                <a:sym typeface="Symbol" panose="05050102010706020507" pitchFamily="18" charset="2"/>
              </a:rPr>
              <a:t>incluyendose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considera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nucleo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localizada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nucleo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corresponden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cluster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Altas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secuencias</a:t>
            </a:r>
            <a:r>
              <a:rPr lang="en-US" dirty="0">
                <a:sym typeface="Symbol" panose="05050102010706020507" pitchFamily="18" charset="2"/>
              </a:rPr>
              <a:t> son de </a:t>
            </a:r>
            <a:r>
              <a:rPr lang="en-US" dirty="0" err="1">
                <a:sym typeface="Symbol" panose="05050102010706020507" pitchFamily="18" charset="2"/>
              </a:rPr>
              <a:t>otro</a:t>
            </a:r>
            <a:r>
              <a:rPr lang="en-US" dirty="0">
                <a:sym typeface="Symbol" panose="05050102010706020507" pitchFamily="18" charset="2"/>
              </a:rPr>
              <a:t> cluster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Cualquier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que no sea de </a:t>
            </a:r>
            <a:r>
              <a:rPr lang="en-US" dirty="0" err="1">
                <a:sym typeface="Symbol" panose="05050102010706020507" pitchFamily="18" charset="2"/>
              </a:rPr>
              <a:t>nucleo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considerada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anomalía</a:t>
            </a:r>
            <a:r>
              <a:rPr lang="en-US" dirty="0">
                <a:sym typeface="Symbol" panose="05050102010706020507" pitchFamily="18" charset="2"/>
              </a:rPr>
              <a:t> (-1)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FA4FF-0F84-428C-B15C-21A458D4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8" y="4633913"/>
            <a:ext cx="3297966" cy="1133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8CBDC8-E8E2-4973-A4A8-ADDD3214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5891798"/>
            <a:ext cx="5232783" cy="380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7FFC59-D00D-41B7-8813-9F892834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07" y="4633913"/>
            <a:ext cx="57435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46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DBSCAN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r>
              <a:rPr lang="en-US" dirty="0">
                <a:sym typeface="Symbol" panose="05050102010706020507" pitchFamily="18" charset="2"/>
              </a:rPr>
              <a:t> (x)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Representadas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7 clusters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Der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umbral es </a:t>
            </a:r>
            <a:r>
              <a:rPr lang="en-US" dirty="0" err="1">
                <a:sym typeface="Symbol" panose="05050102010706020507" pitchFamily="18" charset="2"/>
              </a:rPr>
              <a:t>incrementado</a:t>
            </a:r>
            <a:r>
              <a:rPr lang="en-US" dirty="0">
                <a:sym typeface="Symbol" panose="05050102010706020507" pitchFamily="18" charset="2"/>
              </a:rPr>
              <a:t> a 0.2 y </a:t>
            </a:r>
            <a:r>
              <a:rPr lang="en-US" dirty="0" err="1">
                <a:sym typeface="Symbol" panose="05050102010706020507" pitchFamily="18" charset="2"/>
              </a:rPr>
              <a:t>clusteriza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(DBSCAN) no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predict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implementar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BEC97-37BE-4CD3-8294-64661D80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32" y="1471353"/>
            <a:ext cx="6419850" cy="2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C1937-6201-4F7D-81CD-BA999FD5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12" y="4186333"/>
            <a:ext cx="5772150" cy="8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7E882-A2E5-49E1-A41B-FB4377E8B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12" y="5095349"/>
            <a:ext cx="48672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2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DBSCAN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Entrenado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anterior solo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sus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nucleo</a:t>
            </a:r>
            <a:r>
              <a:rPr lang="en-US" dirty="0">
                <a:sym typeface="Symbol" panose="05050102010706020507" pitchFamily="18" charset="2"/>
              </a:rPr>
              <a:t> (que </a:t>
            </a:r>
            <a:r>
              <a:rPr lang="en-US" dirty="0" err="1">
                <a:sym typeface="Symbol" panose="05050102010706020507" pitchFamily="18" charset="2"/>
              </a:rPr>
              <a:t>tambien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pudo</a:t>
            </a:r>
            <a:r>
              <a:rPr lang="en-US" dirty="0">
                <a:sym typeface="Symbol" panose="05050102010706020507" pitchFamily="18" charset="2"/>
              </a:rPr>
              <a:t> ser por </a:t>
            </a:r>
            <a:r>
              <a:rPr lang="en-US" dirty="0" err="1">
                <a:sym typeface="Symbol" panose="05050102010706020507" pitchFamily="18" charset="2"/>
              </a:rPr>
              <a:t>anomalias</a:t>
            </a:r>
            <a:r>
              <a:rPr lang="en-US" dirty="0">
                <a:sym typeface="Symbol" panose="05050102010706020507" pitchFamily="18" charset="2"/>
              </a:rPr>
              <a:t>) 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Ahora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veremos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es simple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Detecta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perfectamente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Pocos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hiperparámetros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computacional</a:t>
            </a:r>
            <a:r>
              <a:rPr lang="en-US" dirty="0">
                <a:sym typeface="Symbol" panose="05050102010706020507" pitchFamily="18" charset="2"/>
              </a:rPr>
              <a:t> de O(m log m)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Memoria de O(m^2)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A4D69-7ACC-4E6B-B468-83E5DDD2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2733881"/>
            <a:ext cx="53911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B7236-CAAB-4B2E-A26D-058345D6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87" y="3905921"/>
            <a:ext cx="47148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6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Otros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de clustering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Clustering </a:t>
            </a:r>
            <a:r>
              <a:rPr lang="en-US" dirty="0" err="1">
                <a:sym typeface="Symbol" panose="05050102010706020507" pitchFamily="18" charset="2"/>
              </a:rPr>
              <a:t>Aglomerativo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BIRCH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Mean-Shift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Affinity Propagation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Spectral Clustering</a:t>
            </a:r>
          </a:p>
        </p:txBody>
      </p:sp>
    </p:spTree>
    <p:extLst>
      <p:ext uri="{BB962C8B-B14F-4D97-AF65-F5344CB8AC3E}">
        <p14:creationId xmlns:p14="http://schemas.microsoft.com/office/powerpoint/2010/main" val="2300505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probabilistico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utilizado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determinar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incertidumbre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Luce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elipsoides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Igualmente</a:t>
            </a:r>
            <a:r>
              <a:rPr lang="en-US" dirty="0">
                <a:sym typeface="Symbol" panose="05050102010706020507" pitchFamily="18" charset="2"/>
              </a:rPr>
              <a:t> se debe </a:t>
            </a:r>
            <a:r>
              <a:rPr lang="en-US" dirty="0" err="1">
                <a:sym typeface="Symbol" panose="05050102010706020507" pitchFamily="18" charset="2"/>
              </a:rPr>
              <a:t>conocer</a:t>
            </a:r>
            <a:r>
              <a:rPr lang="en-US" dirty="0">
                <a:sym typeface="Symbol" panose="05050102010706020507" pitchFamily="18" charset="2"/>
              </a:rPr>
              <a:t> k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dataset se genera por </a:t>
            </a:r>
            <a:r>
              <a:rPr lang="en-US" dirty="0" err="1">
                <a:sym typeface="Symbol" panose="05050102010706020507" pitchFamily="18" charset="2"/>
              </a:rPr>
              <a:t>metodos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probabilisticos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selecciona</a:t>
            </a:r>
            <a:r>
              <a:rPr lang="en-US" dirty="0">
                <a:sym typeface="Symbol" panose="05050102010706020507" pitchFamily="18" charset="2"/>
              </a:rPr>
              <a:t> un cluster de </a:t>
            </a:r>
            <a:r>
              <a:rPr lang="en-US" dirty="0" err="1">
                <a:sym typeface="Symbol" panose="05050102010706020507" pitchFamily="18" charset="2"/>
              </a:rPr>
              <a:t>todos</a:t>
            </a:r>
            <a:r>
              <a:rPr lang="en-US" dirty="0">
                <a:sym typeface="Symbol" panose="05050102010706020507" pitchFamily="18" charset="2"/>
              </a:rPr>
              <a:t> los clusters k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probablidad</a:t>
            </a:r>
            <a:r>
              <a:rPr lang="en-US" dirty="0">
                <a:sym typeface="Symbol" panose="05050102010706020507" pitchFamily="18" charset="2"/>
              </a:rPr>
              <a:t> o peso 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selecciona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aleatoriamente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distribución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gausiana</a:t>
            </a:r>
            <a:r>
              <a:rPr lang="en-US" dirty="0">
                <a:sym typeface="Symbol" panose="05050102010706020507" pitchFamily="18" charset="2"/>
              </a:rPr>
              <a:t> con media  y co-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 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B-D89D-4371-B5F6-91C58A7C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009" y="5037366"/>
            <a:ext cx="3216757" cy="17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5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(GMM)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inicialse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parecen</a:t>
            </a:r>
            <a:r>
              <a:rPr lang="en-US" dirty="0">
                <a:sym typeface="Symbol" panose="05050102010706020507" pitchFamily="18" charset="2"/>
              </a:rPr>
              <a:t> al del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Maximización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Expectativa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Es similar a K-Means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Inicializa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aleatoriamente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Repite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pasos</a:t>
            </a:r>
            <a:r>
              <a:rPr lang="en-US" dirty="0">
                <a:sym typeface="Symbol" panose="05050102010706020507" pitchFamily="18" charset="2"/>
              </a:rPr>
              <a:t> hasta </a:t>
            </a:r>
            <a:r>
              <a:rPr lang="en-US" dirty="0" err="1">
                <a:sym typeface="Symbol" panose="05050102010706020507" pitchFamily="18" charset="2"/>
              </a:rPr>
              <a:t>converger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A las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se le </a:t>
            </a:r>
            <a:r>
              <a:rPr lang="en-US" dirty="0" err="1">
                <a:sym typeface="Symbol" panose="05050102010706020507" pitchFamily="18" charset="2"/>
              </a:rPr>
              <a:t>llaman</a:t>
            </a:r>
            <a:r>
              <a:rPr lang="en-US" dirty="0">
                <a:sym typeface="Symbol" panose="05050102010706020507" pitchFamily="18" charset="2"/>
              </a:rPr>
              <a:t> ‘</a:t>
            </a:r>
            <a:r>
              <a:rPr lang="en-US" dirty="0" err="1">
                <a:sym typeface="Symbol" panose="05050102010706020507" pitchFamily="18" charset="2"/>
              </a:rPr>
              <a:t>responsabillidades</a:t>
            </a:r>
            <a:r>
              <a:rPr lang="en-US" dirty="0">
                <a:sym typeface="Symbol" panose="05050102010706020507" pitchFamily="18" charset="2"/>
              </a:rPr>
              <a:t>’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revisar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iteraciones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convergencia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017C1-FCF9-439B-87EB-66E7BFE7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47" y="1915767"/>
            <a:ext cx="371475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C4A17-AAF7-4172-A9A7-DF5E4109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34" y="638567"/>
            <a:ext cx="3429000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A395E-6DB0-4061-A5E3-F98ACCDB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621" y="4843308"/>
            <a:ext cx="14954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(GMM)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</a:t>
            </a:r>
          </a:p>
          <a:p>
            <a:r>
              <a:rPr lang="en-US" dirty="0" err="1">
                <a:sym typeface="Symbol" panose="05050102010706020507" pitchFamily="18" charset="2"/>
              </a:rPr>
              <a:t>Determinado</a:t>
            </a:r>
            <a:r>
              <a:rPr lang="en-US" dirty="0">
                <a:sym typeface="Symbol" panose="05050102010706020507" pitchFamily="18" charset="2"/>
              </a:rPr>
              <a:t> los pesos se </a:t>
            </a:r>
            <a:r>
              <a:rPr lang="en-US" dirty="0" err="1">
                <a:sym typeface="Symbol" panose="05050102010706020507" pitchFamily="18" charset="2"/>
              </a:rPr>
              <a:t>asignan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al cluster </a:t>
            </a:r>
          </a:p>
          <a:p>
            <a:r>
              <a:rPr lang="en-US" dirty="0" err="1">
                <a:sym typeface="Symbol" panose="05050102010706020507" pitchFamily="18" charset="2"/>
              </a:rPr>
              <a:t>Ya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definir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Los GMM son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generativos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generar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nuevas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ellos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que tan disperse </a:t>
            </a:r>
            <a:r>
              <a:rPr lang="en-US" dirty="0" err="1">
                <a:sym typeface="Symbol" panose="05050102010706020507" pitchFamily="18" charset="2"/>
              </a:rPr>
              <a:t>estan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r>
              <a:rPr lang="en-US" dirty="0">
                <a:sym typeface="Symbol" panose="05050102010706020507" pitchFamily="18" charset="2"/>
              </a:rPr>
              <a:t>…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medir</a:t>
            </a:r>
            <a:r>
              <a:rPr lang="en-US" dirty="0">
                <a:sym typeface="Symbol" panose="05050102010706020507" pitchFamily="18" charset="2"/>
              </a:rPr>
              <a:t> por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r>
              <a:rPr lang="en-US" dirty="0">
                <a:sym typeface="Symbol" panose="05050102010706020507" pitchFamily="18" charset="2"/>
              </a:rPr>
              <a:t> …</a:t>
            </a:r>
          </a:p>
          <a:p>
            <a:r>
              <a:rPr lang="en-US" dirty="0">
                <a:sym typeface="Symbol" panose="05050102010706020507" pitchFamily="18" charset="2"/>
              </a:rPr>
              <a:t>… que tan </a:t>
            </a:r>
            <a:r>
              <a:rPr lang="en-US" dirty="0" err="1">
                <a:sym typeface="Symbol" panose="05050102010706020507" pitchFamily="18" charset="2"/>
              </a:rPr>
              <a:t>dispersos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están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8E3CB-035B-4138-9BB9-9E3BBA50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2438400"/>
            <a:ext cx="4524375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75EE8F-6CB0-446F-BAFC-CE1610C2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61" y="4557972"/>
            <a:ext cx="2838450" cy="1657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50A55-BA49-4E5C-8798-F95DCA46E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861" y="6312338"/>
            <a:ext cx="2009775" cy="40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CDEC56-C711-48E0-8581-72043F2BB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7" y="5815783"/>
            <a:ext cx="50482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33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(GMM)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</a:t>
            </a:r>
          </a:p>
          <a:p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r>
              <a:rPr lang="en-US" dirty="0">
                <a:sym typeface="Symbol" panose="05050102010706020507" pitchFamily="18" charset="2"/>
              </a:rPr>
              <a:t> de GMM y los </a:t>
            </a:r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r>
              <a:rPr lang="en-US" dirty="0">
                <a:sym typeface="Symbol" panose="05050102010706020507" pitchFamily="18" charset="2"/>
              </a:rPr>
              <a:t>Pero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vida</a:t>
            </a:r>
            <a:r>
              <a:rPr lang="en-US" dirty="0">
                <a:sym typeface="Symbol" panose="05050102010706020507" pitchFamily="18" charset="2"/>
              </a:rPr>
              <a:t> real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utilizados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sirven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que para </a:t>
            </a:r>
            <a:r>
              <a:rPr lang="en-US" dirty="0" err="1">
                <a:sym typeface="Symbol" panose="05050102010706020507" pitchFamily="18" charset="2"/>
              </a:rPr>
              <a:t>prueba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vida</a:t>
            </a:r>
            <a:r>
              <a:rPr lang="en-US" dirty="0">
                <a:sym typeface="Symbol" panose="05050102010706020507" pitchFamily="18" charset="2"/>
              </a:rPr>
              <a:t> real es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compleja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EM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fallar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estas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complejas</a:t>
            </a:r>
            <a:r>
              <a:rPr lang="en-US" dirty="0">
                <a:sym typeface="Symbol" panose="05050102010706020507" pitchFamily="18" charset="2"/>
              </a:rPr>
              <a:t> dims.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covariance_type</a:t>
            </a:r>
            <a:r>
              <a:rPr lang="en-US" dirty="0">
                <a:sym typeface="Symbol" panose="05050102010706020507" pitchFamily="18" charset="2"/>
              </a:rPr>
              <a:t> a los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“spherical”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“</a:t>
            </a:r>
            <a:r>
              <a:rPr lang="en-US" dirty="0" err="1">
                <a:sym typeface="Symbol" panose="05050102010706020507" pitchFamily="18" charset="2"/>
              </a:rPr>
              <a:t>diag</a:t>
            </a:r>
            <a:r>
              <a:rPr lang="en-US" dirty="0">
                <a:sym typeface="Symbol" panose="05050102010706020507" pitchFamily="18" charset="2"/>
              </a:rPr>
              <a:t>”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“tied”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Por </a:t>
            </a:r>
            <a:r>
              <a:rPr lang="en-US" dirty="0" err="1">
                <a:sym typeface="Symbol" panose="05050102010706020507" pitchFamily="18" charset="2"/>
              </a:rPr>
              <a:t>defecto</a:t>
            </a:r>
            <a:r>
              <a:rPr lang="en-US" dirty="0">
                <a:sym typeface="Symbol" panose="05050102010706020507" pitchFamily="18" charset="2"/>
              </a:rPr>
              <a:t> es “full” (no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5DBCC-5668-4DFF-B102-8106A4CA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08" y="2699607"/>
            <a:ext cx="4090780" cy="1959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C2D99-E13C-4A5A-981B-485DF233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39" y="4732077"/>
            <a:ext cx="4573938" cy="20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3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Manifold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Proyección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están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distribuidas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uniformemente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Algunas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constantes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otras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altamente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correlacionables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mantienen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dimensional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comprimido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eliminado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Proyectamos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3D </a:t>
            </a:r>
            <a:r>
              <a:rPr lang="en-US" dirty="0" err="1">
                <a:sym typeface="Symbol" panose="05050102010706020507" pitchFamily="18" charset="2"/>
              </a:rPr>
              <a:t>cercanos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Tenemos</a:t>
            </a:r>
            <a:r>
              <a:rPr lang="en-US" dirty="0">
                <a:sym typeface="Symbol" panose="05050102010706020507" pitchFamily="18" charset="2"/>
              </a:rPr>
              <a:t> un dataset 2D a base de un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ABAF5-FC9F-4774-A73D-F2C630BD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166" y="3981607"/>
            <a:ext cx="4203216" cy="2671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456A83-5C25-465A-8052-B44ACDB89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252" y="4267878"/>
            <a:ext cx="3117984" cy="25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9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 para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mixtos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Aquellas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desviaciones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norma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considerados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Deteccion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fraude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Manufactura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productos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defectuosos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sencillo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p.e.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rango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defecto</a:t>
            </a:r>
            <a:r>
              <a:rPr lang="en-US" dirty="0">
                <a:sym typeface="Symbol" panose="05050102010706020507" pitchFamily="18" charset="2"/>
              </a:rPr>
              <a:t> es 4% el GMM es 4%)</a:t>
            </a:r>
          </a:p>
          <a:p>
            <a:r>
              <a:rPr lang="en-US" dirty="0">
                <a:sym typeface="Symbol" panose="05050102010706020507" pitchFamily="18" charset="2"/>
              </a:rPr>
              <a:t>Si se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falsos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negativos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incrementar</a:t>
            </a:r>
            <a:r>
              <a:rPr lang="en-US" dirty="0">
                <a:sym typeface="Symbol" panose="05050102010706020507" pitchFamily="18" charset="2"/>
              </a:rPr>
              <a:t> el umbral de 4% a </a:t>
            </a:r>
            <a:r>
              <a:rPr lang="en-US" dirty="0" err="1">
                <a:sym typeface="Symbol" panose="05050102010706020507" pitchFamily="18" charset="2"/>
              </a:rPr>
              <a:t>uno</a:t>
            </a:r>
            <a:r>
              <a:rPr lang="en-US" dirty="0">
                <a:sym typeface="Symbol" panose="05050102010706020507" pitchFamily="18" charset="2"/>
              </a:rPr>
              <a:t> mayor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Nota: 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muchos</a:t>
            </a:r>
            <a:r>
              <a:rPr lang="en-US" dirty="0">
                <a:sym typeface="Symbol" panose="05050102010706020507" pitchFamily="18" charset="2"/>
              </a:rPr>
              <a:t> outlier </a:t>
            </a:r>
            <a:r>
              <a:rPr lang="en-US" dirty="0" err="1">
                <a:sym typeface="Symbol" panose="05050102010706020507" pitchFamily="18" charset="2"/>
              </a:rPr>
              <a:t>tendrá</a:t>
            </a:r>
            <a:r>
              <a:rPr lang="en-US" dirty="0">
                <a:sym typeface="Symbol" panose="05050102010706020507" pitchFamily="18" charset="2"/>
              </a:rPr>
              <a:t> overfit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decir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algo</a:t>
            </a:r>
            <a:r>
              <a:rPr lang="en-US" dirty="0">
                <a:sym typeface="Symbol" panose="05050102010706020507" pitchFamily="18" charset="2"/>
              </a:rPr>
              <a:t>. lo </a:t>
            </a:r>
            <a:r>
              <a:rPr lang="en-US" dirty="0" err="1">
                <a:sym typeface="Symbol" panose="05050102010706020507" pitchFamily="18" charset="2"/>
              </a:rPr>
              <a:t>considerará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normal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CEF54-534B-43B0-B5D9-D662ACA1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58" y="4516987"/>
            <a:ext cx="3800475" cy="67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A122-8D37-4CA2-8185-39918F72D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877" y="4516987"/>
            <a:ext cx="4499113" cy="21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8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Selección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Con K-Means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silhouette para </a:t>
            </a:r>
            <a:r>
              <a:rPr lang="en-US" dirty="0" err="1">
                <a:sym typeface="Symbol" panose="05050102010706020507" pitchFamily="18" charset="2"/>
              </a:rPr>
              <a:t>determinarlos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acá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debe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alguno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estos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criterios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Información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Bayesiana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Información</a:t>
            </a:r>
            <a:r>
              <a:rPr lang="en-US" dirty="0">
                <a:sym typeface="Symbol" panose="05050102010706020507" pitchFamily="18" charset="2"/>
              </a:rPr>
              <a:t> Akaike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m = </a:t>
            </a:r>
            <a:r>
              <a:rPr lang="en-US" dirty="0" err="1">
                <a:sym typeface="Symbol" panose="05050102010706020507" pitchFamily="18" charset="2"/>
              </a:rPr>
              <a:t>muestras</a:t>
            </a:r>
            <a:r>
              <a:rPr lang="en-US" dirty="0">
                <a:sym typeface="Symbol" panose="05050102010706020507" pitchFamily="18" charset="2"/>
              </a:rPr>
              <a:t>, L = function de similitude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BIG e AIC </a:t>
            </a:r>
            <a:r>
              <a:rPr lang="en-US" dirty="0" err="1">
                <a:sym typeface="Symbol" panose="05050102010706020507" pitchFamily="18" charset="2"/>
              </a:rPr>
              <a:t>penaliza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A8D0-F7D7-4BA9-8A6A-FAFDCDF5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705100"/>
            <a:ext cx="22479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6DF77-7F1D-4962-9BA1-8A76ABB5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894" y="2527362"/>
            <a:ext cx="5061088" cy="2859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3FE4B-3E15-4EA8-B533-18763DF8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805" y="3891703"/>
            <a:ext cx="1590675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950B1-68C7-4044-B709-FE7DB1F11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17" y="4751076"/>
            <a:ext cx="5592587" cy="191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66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 </a:t>
            </a:r>
            <a:r>
              <a:rPr lang="en-US" dirty="0" err="1">
                <a:sym typeface="Symbol" panose="05050102010706020507" pitchFamily="18" charset="2"/>
              </a:rPr>
              <a:t>Bayesianos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vez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buscar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manualmente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hacerlo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metodos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bayesianos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N_components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numero</a:t>
            </a:r>
            <a:r>
              <a:rPr lang="en-US" dirty="0">
                <a:sym typeface="Symbol" panose="05050102010706020507" pitchFamily="18" charset="2"/>
              </a:rPr>
              <a:t> de clusters (el que </a:t>
            </a:r>
            <a:r>
              <a:rPr lang="en-US" dirty="0" err="1">
                <a:sym typeface="Symbol" panose="05050102010706020507" pitchFamily="18" charset="2"/>
              </a:rPr>
              <a:t>ud</a:t>
            </a:r>
            <a:r>
              <a:rPr lang="en-US" dirty="0">
                <a:sym typeface="Symbol" panose="05050102010706020507" pitchFamily="18" charset="2"/>
              </a:rPr>
              <a:t>. </a:t>
            </a:r>
            <a:r>
              <a:rPr lang="en-US" dirty="0" err="1">
                <a:sym typeface="Symbol" panose="05050102010706020507" pitchFamily="18" charset="2"/>
              </a:rPr>
              <a:t>Piense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correcto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estimará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óptimo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automatico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detectamos</a:t>
            </a:r>
            <a:r>
              <a:rPr lang="en-US" dirty="0">
                <a:sym typeface="Symbol" panose="05050102010706020507" pitchFamily="18" charset="2"/>
              </a:rPr>
              <a:t> 3 clusters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Ahora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forman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de 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variables </a:t>
            </a:r>
            <a:r>
              <a:rPr lang="en-US" dirty="0" err="1">
                <a:sym typeface="Symbol" panose="05050102010706020507" pitchFamily="18" charset="2"/>
              </a:rPr>
              <a:t>latentes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usa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distribución</a:t>
            </a:r>
            <a:r>
              <a:rPr lang="en-US" dirty="0">
                <a:sym typeface="Symbol" panose="05050102010706020507" pitchFamily="18" charset="2"/>
              </a:rPr>
              <a:t> beta para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Estas</a:t>
            </a:r>
            <a:r>
              <a:rPr lang="en-US" dirty="0">
                <a:sym typeface="Symbol" panose="05050102010706020507" pitchFamily="18" charset="2"/>
              </a:rPr>
              <a:t> variables </a:t>
            </a:r>
            <a:r>
              <a:rPr lang="en-US" dirty="0" err="1">
                <a:sym typeface="Symbol" panose="05050102010706020507" pitchFamily="18" charset="2"/>
              </a:rPr>
              <a:t>latentes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codifican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p(z)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Distribución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Note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cambiando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concentración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r>
              <a:rPr lang="en-US" dirty="0">
                <a:sym typeface="Symbol" panose="05050102010706020507" pitchFamily="18" charset="2"/>
              </a:rPr>
              <a:t>… da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tipos</a:t>
            </a:r>
            <a:r>
              <a:rPr lang="en-US" dirty="0">
                <a:sym typeface="Symbol" panose="05050102010706020507" pitchFamily="18" charset="2"/>
              </a:rPr>
              <a:t> de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7870E-0377-497E-AF40-9125A2C8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400" y="771088"/>
            <a:ext cx="4465982" cy="86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3E8AF-C236-434A-8166-D8E47C53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890" y="2611946"/>
            <a:ext cx="3784492" cy="1845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C323B3-8B8A-46FC-9AE8-C3CC4149D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764" y="4625009"/>
            <a:ext cx="4681618" cy="20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2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 </a:t>
            </a:r>
            <a:r>
              <a:rPr lang="en-US" dirty="0" err="1">
                <a:sym typeface="Symbol" panose="05050102010706020507" pitchFamily="18" charset="2"/>
              </a:rPr>
              <a:t>Bayesianos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computa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de X (el DS)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Debido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de p(X) se debe </a:t>
            </a:r>
            <a:r>
              <a:rPr lang="en-US" dirty="0" err="1">
                <a:sym typeface="Symbol" panose="05050102010706020507" pitchFamily="18" charset="2"/>
              </a:rPr>
              <a:t>integrar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variables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resolver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inferencia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variacional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Familiaridad</a:t>
            </a:r>
            <a:r>
              <a:rPr lang="en-US" dirty="0">
                <a:sym typeface="Symbol" panose="05050102010706020507" pitchFamily="18" charset="2"/>
              </a:rPr>
              <a:t> entre las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Y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aproximaciones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evidencia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limite</a:t>
            </a:r>
            <a:r>
              <a:rPr lang="en-US" dirty="0">
                <a:sym typeface="Symbol" panose="05050102010706020507" pitchFamily="18" charset="2"/>
              </a:rPr>
              <a:t> inferior 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Existen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técnicas</a:t>
            </a:r>
            <a:r>
              <a:rPr lang="en-US" dirty="0">
                <a:sym typeface="Symbol" panose="05050102010706020507" pitchFamily="18" charset="2"/>
              </a:rPr>
              <a:t> para optimizer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Pero </a:t>
            </a:r>
            <a:r>
              <a:rPr lang="en-US" dirty="0" err="1">
                <a:sym typeface="Symbol" panose="05050102010706020507" pitchFamily="18" charset="2"/>
              </a:rPr>
              <a:t>necesitamos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ciertas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habilidades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matemáticas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Los GMM </a:t>
            </a:r>
            <a:r>
              <a:rPr lang="en-US" dirty="0" err="1">
                <a:sym typeface="Symbol" panose="05050102010706020507" pitchFamily="18" charset="2"/>
              </a:rPr>
              <a:t>funcionan</a:t>
            </a:r>
            <a:r>
              <a:rPr lang="en-US" dirty="0">
                <a:sym typeface="Symbol" panose="05050102010706020507" pitchFamily="18" charset="2"/>
              </a:rPr>
              <a:t> bien con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elípticos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Note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que detect mas clusters de los </a:t>
            </a:r>
            <a:r>
              <a:rPr lang="en-US" dirty="0" err="1">
                <a:sym typeface="Symbol" panose="05050102010706020507" pitchFamily="18" charset="2"/>
              </a:rPr>
              <a:t>necesarios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0FD68-5B97-461A-BA16-C9EE4B85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32" y="1338262"/>
            <a:ext cx="4286250" cy="52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7745A-4BB3-4C92-8055-39DF41983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669" y="2148242"/>
            <a:ext cx="178117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A1551-8D63-4A6A-AB2F-020950B57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282" y="3975651"/>
            <a:ext cx="4580700" cy="2743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9EBD2-CE48-47AB-8D58-83C014FE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676" y="5304275"/>
            <a:ext cx="4580700" cy="15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33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Otros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anomalia</a:t>
            </a:r>
            <a:r>
              <a:rPr lang="en-US" dirty="0">
                <a:sym typeface="Symbol" panose="05050102010706020507" pitchFamily="18" charset="2"/>
              </a:rPr>
              <a:t> y ‘novelty’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PCA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Fast-MCD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Aislados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Local Outlier Factor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One-Class SVM</a:t>
            </a:r>
          </a:p>
        </p:txBody>
      </p:sp>
    </p:spTree>
    <p:extLst>
      <p:ext uri="{BB962C8B-B14F-4D97-AF65-F5344CB8AC3E}">
        <p14:creationId xmlns:p14="http://schemas.microsoft.com/office/powerpoint/2010/main" val="181869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Manifold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A </a:t>
            </a:r>
            <a:r>
              <a:rPr lang="en-US" dirty="0" err="1">
                <a:sym typeface="Symbol" panose="05050102010706020507" pitchFamily="18" charset="2"/>
              </a:rPr>
              <a:t>pesar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es la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hay DS que son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proyectar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Al </a:t>
            </a:r>
            <a:r>
              <a:rPr lang="en-US" dirty="0" err="1">
                <a:sym typeface="Symbol" panose="05050102010706020507" pitchFamily="18" charset="2"/>
              </a:rPr>
              <a:t>proyectarlo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tendremos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capas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 que </a:t>
            </a:r>
            <a:r>
              <a:rPr lang="en-US" dirty="0" err="1">
                <a:sym typeface="Symbol" panose="05050102010706020507" pitchFamily="18" charset="2"/>
              </a:rPr>
              <a:t>buscamos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desenrollar</a:t>
            </a:r>
            <a:r>
              <a:rPr lang="en-US" dirty="0">
                <a:sym typeface="Symbol" panose="05050102010706020507" pitchFamily="18" charset="2"/>
              </a:rPr>
              <a:t> el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4F0A0-6964-4D7F-92A9-7CD32533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647" y="771776"/>
            <a:ext cx="2762736" cy="2100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C25FD-345C-4B1B-BEA1-45DC3AE4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97" y="3429000"/>
            <a:ext cx="5720176" cy="20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Manifold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anterior es un manifold 2D (un </a:t>
            </a:r>
            <a:r>
              <a:rPr lang="en-US" dirty="0" err="1">
                <a:sym typeface="Symbol" panose="05050102010706020507" pitchFamily="18" charset="2"/>
              </a:rPr>
              <a:t>objeto</a:t>
            </a:r>
            <a:r>
              <a:rPr lang="en-US" dirty="0">
                <a:sym typeface="Symbol" panose="05050102010706020507" pitchFamily="18" charset="2"/>
              </a:rPr>
              <a:t> 2D que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ser ‘</a:t>
            </a:r>
            <a:r>
              <a:rPr lang="en-US" dirty="0" err="1">
                <a:sym typeface="Symbol" panose="05050102010706020507" pitchFamily="18" charset="2"/>
              </a:rPr>
              <a:t>enroscado</a:t>
            </a:r>
            <a:r>
              <a:rPr lang="en-US" dirty="0">
                <a:sym typeface="Symbol" panose="05050102010706020507" pitchFamily="18" charset="2"/>
              </a:rPr>
              <a:t>’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dimension sup.)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Como </a:t>
            </a:r>
            <a:r>
              <a:rPr lang="en-US" dirty="0" err="1">
                <a:sym typeface="Symbol" panose="05050102010706020507" pitchFamily="18" charset="2"/>
              </a:rPr>
              <a:t>regla</a:t>
            </a:r>
            <a:r>
              <a:rPr lang="en-US" dirty="0">
                <a:sym typeface="Symbol" panose="05050102010706020507" pitchFamily="18" charset="2"/>
              </a:rPr>
              <a:t>, un manifold d-dimensional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representar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uno</a:t>
            </a:r>
            <a:r>
              <a:rPr lang="en-US" dirty="0">
                <a:sym typeface="Symbol" panose="05050102010706020507" pitchFamily="18" charset="2"/>
              </a:rPr>
              <a:t> n-dimensional (n &gt; d)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O un </a:t>
            </a:r>
            <a:r>
              <a:rPr lang="en-US" dirty="0" err="1">
                <a:sym typeface="Symbol" panose="05050102010706020507" pitchFamily="18" charset="2"/>
              </a:rPr>
              <a:t>hiperplano</a:t>
            </a:r>
            <a:r>
              <a:rPr lang="en-US" dirty="0">
                <a:sym typeface="Symbol" panose="05050102010706020507" pitchFamily="18" charset="2"/>
              </a:rPr>
              <a:t> superior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Debajo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dos </a:t>
            </a:r>
            <a:r>
              <a:rPr lang="en-US" dirty="0" err="1">
                <a:sym typeface="Symbol" panose="05050102010706020507" pitchFamily="18" charset="2"/>
              </a:rPr>
              <a:t>casos</a:t>
            </a:r>
            <a:r>
              <a:rPr lang="en-US" dirty="0">
                <a:sym typeface="Symbol" panose="05050102010706020507" pitchFamily="18" charset="2"/>
              </a:rPr>
              <a:t> de division </a:t>
            </a:r>
            <a:r>
              <a:rPr lang="en-US" dirty="0" err="1">
                <a:sym typeface="Symbol" panose="05050102010706020507" pitchFamily="18" charset="2"/>
              </a:rPr>
              <a:t>sencilla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o una dimension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una dimension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separar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66EA4-E16B-434D-87B6-AC0D394C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92" y="3548658"/>
            <a:ext cx="4280892" cy="323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8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Primero define el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información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proyecta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Preservar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Primero antes de </a:t>
            </a:r>
            <a:r>
              <a:rPr lang="en-US" dirty="0" err="1">
                <a:sym typeface="Symbol" panose="05050102010706020507" pitchFamily="18" charset="2"/>
              </a:rPr>
              <a:t>proyectar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debemos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seleccionar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hiperplano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continua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máxima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punteada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Elegimos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preserva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información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sería</a:t>
            </a:r>
            <a:r>
              <a:rPr lang="en-US" dirty="0">
                <a:sym typeface="Symbol" panose="05050102010706020507" pitchFamily="18" charset="2"/>
              </a:rPr>
              <a:t> el primer </a:t>
            </a:r>
            <a:r>
              <a:rPr lang="en-US" dirty="0" err="1">
                <a:sym typeface="Symbol" panose="05050102010706020507" pitchFamily="18" charset="2"/>
              </a:rPr>
              <a:t>gráfico</a:t>
            </a:r>
            <a:r>
              <a:rPr lang="en-US" dirty="0">
                <a:sym typeface="Symbol" panose="05050102010706020507" pitchFamily="18" charset="2"/>
              </a:rPr>
              <a:t> derecho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Lo Podemos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el MSE del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8D8FF-D7E5-412B-8260-F297737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07" y="3910201"/>
            <a:ext cx="5702966" cy="2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Componentes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Principales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Serían</a:t>
            </a:r>
            <a:r>
              <a:rPr lang="en-US" dirty="0">
                <a:sym typeface="Symbol" panose="05050102010706020507" pitchFamily="18" charset="2"/>
              </a:rPr>
              <a:t> los dos </a:t>
            </a:r>
            <a:r>
              <a:rPr lang="en-US" dirty="0" err="1">
                <a:sym typeface="Symbol" panose="05050102010706020507" pitchFamily="18" charset="2"/>
              </a:rPr>
              <a:t>ejes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máxima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El Segundo </a:t>
            </a:r>
            <a:r>
              <a:rPr lang="en-US" dirty="0" err="1">
                <a:sym typeface="Symbol" panose="05050102010706020507" pitchFamily="18" charset="2"/>
              </a:rPr>
              <a:t>eje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ortogonal</a:t>
            </a:r>
            <a:r>
              <a:rPr lang="en-US" dirty="0">
                <a:sym typeface="Symbol" panose="05050102010706020507" pitchFamily="18" charset="2"/>
              </a:rPr>
              <a:t> al primero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eje</a:t>
            </a:r>
            <a:r>
              <a:rPr lang="en-US" dirty="0">
                <a:sym typeface="Symbol" panose="05050102010706020507" pitchFamily="18" charset="2"/>
              </a:rPr>
              <a:t> k-</a:t>
            </a:r>
            <a:r>
              <a:rPr lang="en-US" dirty="0" err="1">
                <a:sym typeface="Symbol" panose="05050102010706020507" pitchFamily="18" charset="2"/>
              </a:rPr>
              <a:t>esimo</a:t>
            </a:r>
            <a:r>
              <a:rPr lang="en-US" dirty="0">
                <a:sym typeface="Symbol" panose="05050102010706020507" pitchFamily="18" charset="2"/>
              </a:rPr>
              <a:t> es el </a:t>
            </a:r>
            <a:r>
              <a:rPr lang="en-US" dirty="0" err="1">
                <a:sym typeface="Symbol" panose="05050102010706020507" pitchFamily="18" charset="2"/>
              </a:rPr>
              <a:t>componente</a:t>
            </a:r>
            <a:r>
              <a:rPr lang="en-US" dirty="0">
                <a:sym typeface="Symbol" panose="05050102010706020507" pitchFamily="18" charset="2"/>
              </a:rPr>
              <a:t> principal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Dependen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cantida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del dataset (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son C1 y C2)</a:t>
            </a:r>
          </a:p>
          <a:p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fácilmente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componentes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principales</a:t>
            </a:r>
            <a:r>
              <a:rPr lang="en-US" dirty="0">
                <a:sym typeface="Symbol" panose="05050102010706020507" pitchFamily="18" charset="2"/>
              </a:rPr>
              <a:t> por medio de SVD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SVD = U**V.T (v </a:t>
            </a:r>
            <a:r>
              <a:rPr lang="en-US" dirty="0" err="1">
                <a:sym typeface="Symbol" panose="05050102010706020507" pitchFamily="18" charset="2"/>
              </a:rPr>
              <a:t>transpuesta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6D70C-4970-4587-B2FA-07CABF8B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99" y="771088"/>
            <a:ext cx="5242684" cy="2521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0F23A-DECC-4680-8198-F9971D1B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908" y="4203010"/>
            <a:ext cx="2352675" cy="1571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85765-57E5-4B97-AE03-25419FC7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73" y="4203010"/>
            <a:ext cx="46767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2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abajo</a:t>
            </a:r>
            <a:r>
              <a:rPr lang="en-US" dirty="0">
                <a:sym typeface="Symbol" panose="05050102010706020507" pitchFamily="18" charset="2"/>
              </a:rPr>
              <a:t> a ‘d’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conseguir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de un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superior a </a:t>
            </a:r>
            <a:r>
              <a:rPr lang="en-US" dirty="0" err="1">
                <a:sym typeface="Symbol" panose="05050102010706020507" pitchFamily="18" charset="2"/>
              </a:rPr>
              <a:t>uno</a:t>
            </a:r>
            <a:r>
              <a:rPr lang="en-US" dirty="0">
                <a:sym typeface="Symbol" panose="05050102010706020507" pitchFamily="18" charset="2"/>
              </a:rPr>
              <a:t> inferior </a:t>
            </a:r>
            <a:r>
              <a:rPr lang="en-US" dirty="0" err="1">
                <a:sym typeface="Symbol" panose="05050102010706020507" pitchFamily="18" charset="2"/>
              </a:rPr>
              <a:t>debemos</a:t>
            </a:r>
            <a:r>
              <a:rPr lang="en-US" dirty="0">
                <a:sym typeface="Symbol" panose="05050102010706020507" pitchFamily="18" charset="2"/>
              </a:rPr>
              <a:t> realizer lo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 </a:t>
            </a:r>
            <a:r>
              <a:rPr lang="en-US" dirty="0" err="1">
                <a:sym typeface="Symbol" panose="05050102010706020507" pitchFamily="18" charset="2"/>
              </a:rPr>
              <a:t>sería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Para acceder los </a:t>
            </a:r>
            <a:r>
              <a:rPr lang="en-US" dirty="0" err="1">
                <a:sym typeface="Symbol" panose="05050102010706020507" pitchFamily="18" charset="2"/>
              </a:rPr>
              <a:t>componentes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42418-5FA1-4F22-B129-784C9AF6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34" y="2727795"/>
            <a:ext cx="1350066" cy="486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3064D-426A-443A-B24D-2408773B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595" y="2683093"/>
            <a:ext cx="2221188" cy="530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84F02-DF7F-4BFD-BB1A-87EA78B5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307" y="2869671"/>
            <a:ext cx="3783288" cy="1003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97771B-6C8F-4A59-829B-841FB1259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99" y="3923379"/>
            <a:ext cx="2811738" cy="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1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18238</TotalTime>
  <Words>3123</Words>
  <Application>Microsoft Office PowerPoint</Application>
  <PresentationFormat>Widescreen</PresentationFormat>
  <Paragraphs>446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Century Gothic</vt:lpstr>
      <vt:lpstr>Symbol</vt:lpstr>
      <vt:lpstr>Wingdings</vt:lpstr>
      <vt:lpstr>Wingdings 3</vt:lpstr>
      <vt:lpstr>Ion</vt:lpstr>
      <vt:lpstr>INTELIGENCIA ARTIFICIAL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Denys</cp:lastModifiedBy>
  <cp:revision>765</cp:revision>
  <dcterms:created xsi:type="dcterms:W3CDTF">2018-02-28T08:20:25Z</dcterms:created>
  <dcterms:modified xsi:type="dcterms:W3CDTF">2022-06-07T18:30:41Z</dcterms:modified>
</cp:coreProperties>
</file>